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8" r:id="rId2"/>
    <p:sldId id="257" r:id="rId3"/>
    <p:sldId id="313" r:id="rId4"/>
    <p:sldId id="276" r:id="rId5"/>
    <p:sldId id="281" r:id="rId6"/>
    <p:sldId id="282" r:id="rId7"/>
    <p:sldId id="283" r:id="rId8"/>
    <p:sldId id="278" r:id="rId9"/>
    <p:sldId id="284" r:id="rId10"/>
    <p:sldId id="280" r:id="rId11"/>
    <p:sldId id="306" r:id="rId12"/>
    <p:sldId id="307" r:id="rId13"/>
    <p:sldId id="308" r:id="rId14"/>
    <p:sldId id="312" r:id="rId15"/>
    <p:sldId id="311" r:id="rId16"/>
    <p:sldId id="310" r:id="rId17"/>
    <p:sldId id="309" r:id="rId18"/>
    <p:sldId id="286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297" r:id="rId28"/>
    <p:sldId id="287" r:id="rId29"/>
    <p:sldId id="288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64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D9D9D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875" autoAdjust="0"/>
  </p:normalViewPr>
  <p:slideViewPr>
    <p:cSldViewPr>
      <p:cViewPr varScale="1">
        <p:scale>
          <a:sx n="67" d="100"/>
          <a:sy n="67" d="100"/>
        </p:scale>
        <p:origin x="139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397169-108D-4CE3-A3F4-6AE82FFD809F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3C77B1FC-4EF4-4FDF-8DD9-B97DEDD1D7EB}">
      <dgm:prSet phldrT="[Text]" custT="1"/>
      <dgm:spPr/>
      <dgm:t>
        <a:bodyPr/>
        <a:lstStyle/>
        <a:p>
          <a:r>
            <a:rPr lang="en-US" sz="1800" dirty="0" err="1" smtClean="0">
              <a:latin typeface="Segoe UI Semibold" panose="020B0702040204020203" pitchFamily="34" charset="0"/>
              <a:cs typeface="Segoe UI Semibold" panose="020B0702040204020203" pitchFamily="34" charset="0"/>
            </a:rPr>
            <a:t>Jaringan</a:t>
          </a:r>
          <a:r>
            <a:rPr lang="en-US" sz="1800" dirty="0" smtClean="0">
              <a:latin typeface="Segoe UI Semibold" panose="020B0702040204020203" pitchFamily="34" charset="0"/>
              <a:cs typeface="Segoe UI Semibold" panose="020B0702040204020203" pitchFamily="34" charset="0"/>
            </a:rPr>
            <a:t> </a:t>
          </a:r>
          <a:r>
            <a:rPr lang="en-US" sz="1800" dirty="0" err="1" smtClean="0">
              <a:latin typeface="Segoe UI Semibold" panose="020B0702040204020203" pitchFamily="34" charset="0"/>
              <a:cs typeface="Segoe UI Semibold" panose="020B0702040204020203" pitchFamily="34" charset="0"/>
            </a:rPr>
            <a:t>Komunikasi</a:t>
          </a:r>
          <a:endParaRPr lang="en-US" sz="1800" dirty="0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40B1D3D6-BD4B-4898-85E9-7F57926510A8}" type="parTrans" cxnId="{AE8C3F35-C59E-4993-AB0C-A9BE3D7CBBB8}">
      <dgm:prSet/>
      <dgm:spPr/>
      <dgm:t>
        <a:bodyPr/>
        <a:lstStyle/>
        <a:p>
          <a:endParaRPr lang="en-US" sz="2200"/>
        </a:p>
      </dgm:t>
    </dgm:pt>
    <dgm:pt modelId="{E1418864-4DF5-4E64-B555-4BDA5124146B}" type="sibTrans" cxnId="{AE8C3F35-C59E-4993-AB0C-A9BE3D7CBBB8}">
      <dgm:prSet/>
      <dgm:spPr/>
      <dgm:t>
        <a:bodyPr/>
        <a:lstStyle/>
        <a:p>
          <a:endParaRPr lang="en-US" sz="2200"/>
        </a:p>
      </dgm:t>
    </dgm:pt>
    <dgm:pt modelId="{D5A6101A-B36D-4847-A01A-FB7B93ABF869}">
      <dgm:prSet phldrT="[Text]" custT="1"/>
      <dgm:spPr/>
      <dgm:t>
        <a:bodyPr/>
        <a:lstStyle/>
        <a:p>
          <a:r>
            <a:rPr lang="en-US" sz="1800" dirty="0" err="1" smtClean="0">
              <a:latin typeface="Segoe UI Semibold" panose="020B0702040204020203" pitchFamily="34" charset="0"/>
              <a:cs typeface="Segoe UI Semibold" panose="020B0702040204020203" pitchFamily="34" charset="0"/>
            </a:rPr>
            <a:t>Infrastruktur</a:t>
          </a:r>
          <a:r>
            <a:rPr lang="en-US" sz="1800" dirty="0" smtClean="0">
              <a:latin typeface="Segoe UI Semibold" panose="020B0702040204020203" pitchFamily="34" charset="0"/>
              <a:cs typeface="Segoe UI Semibold" panose="020B0702040204020203" pitchFamily="34" charset="0"/>
            </a:rPr>
            <a:t> </a:t>
          </a:r>
          <a:r>
            <a:rPr lang="en-US" sz="1800" dirty="0" err="1" smtClean="0">
              <a:latin typeface="Segoe UI Semibold" panose="020B0702040204020203" pitchFamily="34" charset="0"/>
              <a:cs typeface="Segoe UI Semibold" panose="020B0702040204020203" pitchFamily="34" charset="0"/>
            </a:rPr>
            <a:t>Jaringan</a:t>
          </a:r>
          <a:r>
            <a:rPr lang="en-US" sz="1800" dirty="0" smtClean="0">
              <a:latin typeface="Segoe UI Semibold" panose="020B0702040204020203" pitchFamily="34" charset="0"/>
              <a:cs typeface="Segoe UI Semibold" panose="020B0702040204020203" pitchFamily="34" charset="0"/>
            </a:rPr>
            <a:t> Wireless </a:t>
          </a:r>
          <a:r>
            <a:rPr lang="en-US" sz="1800" dirty="0" err="1" smtClean="0">
              <a:latin typeface="Segoe UI Semibold" panose="020B0702040204020203" pitchFamily="34" charset="0"/>
              <a:cs typeface="Segoe UI Semibold" panose="020B0702040204020203" pitchFamily="34" charset="0"/>
            </a:rPr>
            <a:t>dan</a:t>
          </a:r>
          <a:r>
            <a:rPr lang="en-US" sz="1800" dirty="0" smtClean="0">
              <a:latin typeface="Segoe UI Semibold" panose="020B0702040204020203" pitchFamily="34" charset="0"/>
              <a:cs typeface="Segoe UI Semibold" panose="020B0702040204020203" pitchFamily="34" charset="0"/>
            </a:rPr>
            <a:t> Mobile</a:t>
          </a:r>
          <a:endParaRPr lang="en-US" sz="1800" dirty="0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83EBF230-C5E3-4BCE-B3F1-DB16D632745C}" type="parTrans" cxnId="{86EF5CD5-CB89-4801-A405-87D7301C5CF5}">
      <dgm:prSet/>
      <dgm:spPr/>
      <dgm:t>
        <a:bodyPr/>
        <a:lstStyle/>
        <a:p>
          <a:endParaRPr lang="en-US" sz="2200"/>
        </a:p>
      </dgm:t>
    </dgm:pt>
    <dgm:pt modelId="{68E69F6C-96F7-4597-8C6C-8B8BBA5F5B0F}" type="sibTrans" cxnId="{86EF5CD5-CB89-4801-A405-87D7301C5CF5}">
      <dgm:prSet/>
      <dgm:spPr/>
      <dgm:t>
        <a:bodyPr/>
        <a:lstStyle/>
        <a:p>
          <a:endParaRPr lang="en-US" sz="2200"/>
        </a:p>
      </dgm:t>
    </dgm:pt>
    <dgm:pt modelId="{C166CEE8-2441-4562-9077-B66E6E4C0071}">
      <dgm:prSet phldrT="[Text]" custT="1"/>
      <dgm:spPr/>
      <dgm:t>
        <a:bodyPr/>
        <a:lstStyle/>
        <a:p>
          <a:r>
            <a:rPr lang="en-US" sz="1800" dirty="0" err="1" smtClean="0">
              <a:latin typeface="Segoe UI Semibold" panose="020B0702040204020203" pitchFamily="34" charset="0"/>
              <a:cs typeface="Segoe UI Semibold" panose="020B0702040204020203" pitchFamily="34" charset="0"/>
            </a:rPr>
            <a:t>Teknologi</a:t>
          </a:r>
          <a:r>
            <a:rPr lang="en-US" sz="1800" dirty="0" smtClean="0">
              <a:latin typeface="Segoe UI Semibold" panose="020B0702040204020203" pitchFamily="34" charset="0"/>
              <a:cs typeface="Segoe UI Semibold" panose="020B0702040204020203" pitchFamily="34" charset="0"/>
            </a:rPr>
            <a:t> </a:t>
          </a:r>
          <a:r>
            <a:rPr lang="en-US" sz="1800" dirty="0" err="1" smtClean="0">
              <a:latin typeface="Segoe UI Semibold" panose="020B0702040204020203" pitchFamily="34" charset="0"/>
              <a:cs typeface="Segoe UI Semibold" panose="020B0702040204020203" pitchFamily="34" charset="0"/>
            </a:rPr>
            <a:t>Kolaborasi</a:t>
          </a:r>
          <a:r>
            <a:rPr lang="en-US" sz="1800" dirty="0" smtClean="0">
              <a:latin typeface="Segoe UI Semibold" panose="020B0702040204020203" pitchFamily="34" charset="0"/>
              <a:cs typeface="Segoe UI Semibold" panose="020B0702040204020203" pitchFamily="34" charset="0"/>
            </a:rPr>
            <a:t> </a:t>
          </a:r>
          <a:r>
            <a:rPr lang="en-US" sz="1800" dirty="0" err="1" smtClean="0">
              <a:latin typeface="Segoe UI Semibold" panose="020B0702040204020203" pitchFamily="34" charset="0"/>
              <a:cs typeface="Segoe UI Semibold" panose="020B0702040204020203" pitchFamily="34" charset="0"/>
            </a:rPr>
            <a:t>dan</a:t>
          </a:r>
          <a:r>
            <a:rPr lang="en-US" sz="1800" dirty="0" smtClean="0">
              <a:latin typeface="Segoe UI Semibold" panose="020B0702040204020203" pitchFamily="34" charset="0"/>
              <a:cs typeface="Segoe UI Semibold" panose="020B0702040204020203" pitchFamily="34" charset="0"/>
            </a:rPr>
            <a:t> </a:t>
          </a:r>
          <a:r>
            <a:rPr lang="en-US" sz="1800" dirty="0" err="1" smtClean="0">
              <a:latin typeface="Segoe UI Semibold" panose="020B0702040204020203" pitchFamily="34" charset="0"/>
              <a:cs typeface="Segoe UI Semibold" panose="020B0702040204020203" pitchFamily="34" charset="0"/>
            </a:rPr>
            <a:t>Komunikasi</a:t>
          </a:r>
          <a:endParaRPr lang="en-US" sz="1800" dirty="0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73001851-F4F8-4E60-8566-317BBB97FED4}" type="parTrans" cxnId="{B575E8C2-7BE6-48A6-ABF9-30FD3F7751F4}">
      <dgm:prSet/>
      <dgm:spPr/>
      <dgm:t>
        <a:bodyPr/>
        <a:lstStyle/>
        <a:p>
          <a:endParaRPr lang="en-US" sz="2200"/>
        </a:p>
      </dgm:t>
    </dgm:pt>
    <dgm:pt modelId="{9EF41B95-ADB0-4544-9AD6-B4EC4D178D71}" type="sibTrans" cxnId="{B575E8C2-7BE6-48A6-ABF9-30FD3F7751F4}">
      <dgm:prSet/>
      <dgm:spPr/>
      <dgm:t>
        <a:bodyPr/>
        <a:lstStyle/>
        <a:p>
          <a:endParaRPr lang="en-US" sz="2200"/>
        </a:p>
      </dgm:t>
    </dgm:pt>
    <dgm:pt modelId="{826FFC12-CC6D-4FE5-88F7-E1415FD2200E}">
      <dgm:prSet phldrT="[Text]" custT="1"/>
      <dgm:spPr/>
      <dgm:t>
        <a:bodyPr/>
        <a:lstStyle/>
        <a:p>
          <a:r>
            <a:rPr lang="en-US" sz="1800" dirty="0" err="1" smtClean="0">
              <a:latin typeface="Segoe UI Semibold" panose="020B0702040204020203" pitchFamily="34" charset="0"/>
              <a:cs typeface="Segoe UI Semibold" panose="020B0702040204020203" pitchFamily="34" charset="0"/>
            </a:rPr>
            <a:t>Keberlanjutan</a:t>
          </a:r>
          <a:r>
            <a:rPr lang="en-US" sz="1800" dirty="0" smtClean="0">
              <a:latin typeface="Segoe UI Semibold" panose="020B0702040204020203" pitchFamily="34" charset="0"/>
              <a:cs typeface="Segoe UI Semibold" panose="020B0702040204020203" pitchFamily="34" charset="0"/>
            </a:rPr>
            <a:t> </a:t>
          </a:r>
          <a:r>
            <a:rPr lang="en-US" sz="1800" dirty="0" err="1" smtClean="0">
              <a:latin typeface="Segoe UI Semibold" panose="020B0702040204020203" pitchFamily="34" charset="0"/>
              <a:cs typeface="Segoe UI Semibold" panose="020B0702040204020203" pitchFamily="34" charset="0"/>
            </a:rPr>
            <a:t>dan</a:t>
          </a:r>
          <a:r>
            <a:rPr lang="en-US" sz="1800" dirty="0" smtClean="0">
              <a:latin typeface="Segoe UI Semibold" panose="020B0702040204020203" pitchFamily="34" charset="0"/>
              <a:cs typeface="Segoe UI Semibold" panose="020B0702040204020203" pitchFamily="34" charset="0"/>
            </a:rPr>
            <a:t> </a:t>
          </a:r>
          <a:r>
            <a:rPr lang="en-US" sz="1800" dirty="0" err="1" smtClean="0">
              <a:latin typeface="Segoe UI Semibold" panose="020B0702040204020203" pitchFamily="34" charset="0"/>
              <a:cs typeface="Segoe UI Semibold" panose="020B0702040204020203" pitchFamily="34" charset="0"/>
            </a:rPr>
            <a:t>Isu</a:t>
          </a:r>
          <a:r>
            <a:rPr lang="en-US" sz="1800" dirty="0" smtClean="0">
              <a:latin typeface="Segoe UI Semibold" panose="020B0702040204020203" pitchFamily="34" charset="0"/>
              <a:cs typeface="Segoe UI Semibold" panose="020B0702040204020203" pitchFamily="34" charset="0"/>
            </a:rPr>
            <a:t> </a:t>
          </a:r>
          <a:r>
            <a:rPr lang="en-US" sz="1800" dirty="0" err="1" smtClean="0">
              <a:latin typeface="Segoe UI Semibold" panose="020B0702040204020203" pitchFamily="34" charset="0"/>
              <a:cs typeface="Segoe UI Semibold" panose="020B0702040204020203" pitchFamily="34" charset="0"/>
            </a:rPr>
            <a:t>Etikal</a:t>
          </a:r>
          <a:endParaRPr lang="en-US" sz="1800" dirty="0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742E5AC4-6074-4CE6-8FEA-24423F6A83B0}" type="parTrans" cxnId="{2D034910-0AF2-4449-AB44-BBCC4CFADD0F}">
      <dgm:prSet/>
      <dgm:spPr/>
      <dgm:t>
        <a:bodyPr/>
        <a:lstStyle/>
        <a:p>
          <a:endParaRPr lang="en-US"/>
        </a:p>
      </dgm:t>
    </dgm:pt>
    <dgm:pt modelId="{3D6493B3-6672-4170-B914-AC075F8D46A6}" type="sibTrans" cxnId="{2D034910-0AF2-4449-AB44-BBCC4CFADD0F}">
      <dgm:prSet/>
      <dgm:spPr/>
      <dgm:t>
        <a:bodyPr/>
        <a:lstStyle/>
        <a:p>
          <a:endParaRPr lang="en-US"/>
        </a:p>
      </dgm:t>
    </dgm:pt>
    <dgm:pt modelId="{DFF63D34-6BC4-4070-8C88-503A20475CDE}" type="pres">
      <dgm:prSet presAssocID="{5B397169-108D-4CE3-A3F4-6AE82FFD809F}" presName="CompostProcess" presStyleCnt="0">
        <dgm:presLayoutVars>
          <dgm:dir/>
          <dgm:resizeHandles val="exact"/>
        </dgm:presLayoutVars>
      </dgm:prSet>
      <dgm:spPr/>
    </dgm:pt>
    <dgm:pt modelId="{407E1F41-E1DD-40DB-A352-3C11BEB769F6}" type="pres">
      <dgm:prSet presAssocID="{5B397169-108D-4CE3-A3F4-6AE82FFD809F}" presName="arrow" presStyleLbl="bgShp" presStyleIdx="0" presStyleCnt="1"/>
      <dgm:spPr/>
    </dgm:pt>
    <dgm:pt modelId="{23740DF8-8971-47A7-8016-9F0A29100AFB}" type="pres">
      <dgm:prSet presAssocID="{5B397169-108D-4CE3-A3F4-6AE82FFD809F}" presName="linearProcess" presStyleCnt="0"/>
      <dgm:spPr/>
    </dgm:pt>
    <dgm:pt modelId="{0CA27AA6-E840-4092-A756-205CFD060823}" type="pres">
      <dgm:prSet presAssocID="{3C77B1FC-4EF4-4FDF-8DD9-B97DEDD1D7EB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7913DE-277C-4912-A28F-D2DE3BE07458}" type="pres">
      <dgm:prSet presAssocID="{E1418864-4DF5-4E64-B555-4BDA5124146B}" presName="sibTrans" presStyleCnt="0"/>
      <dgm:spPr/>
    </dgm:pt>
    <dgm:pt modelId="{62054B2A-13B5-45AF-A648-44F5F26814B0}" type="pres">
      <dgm:prSet presAssocID="{D5A6101A-B36D-4847-A01A-FB7B93ABF869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51BE39-5052-4604-9A59-C105805436E1}" type="pres">
      <dgm:prSet presAssocID="{68E69F6C-96F7-4597-8C6C-8B8BBA5F5B0F}" presName="sibTrans" presStyleCnt="0"/>
      <dgm:spPr/>
    </dgm:pt>
    <dgm:pt modelId="{3ADDB69C-BAB3-40D3-B237-A3D8CA9F6E2C}" type="pres">
      <dgm:prSet presAssocID="{C166CEE8-2441-4562-9077-B66E6E4C0071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0ABE59-0051-49D0-B822-C60B0EA8FD65}" type="pres">
      <dgm:prSet presAssocID="{9EF41B95-ADB0-4544-9AD6-B4EC4D178D71}" presName="sibTrans" presStyleCnt="0"/>
      <dgm:spPr/>
    </dgm:pt>
    <dgm:pt modelId="{B903A38A-1B82-4448-B9AF-34FB6FE37391}" type="pres">
      <dgm:prSet presAssocID="{826FFC12-CC6D-4FE5-88F7-E1415FD2200E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21C438-E611-411E-9A59-1E11AC26D226}" type="presOf" srcId="{826FFC12-CC6D-4FE5-88F7-E1415FD2200E}" destId="{B903A38A-1B82-4448-B9AF-34FB6FE37391}" srcOrd="0" destOrd="0" presId="urn:microsoft.com/office/officeart/2005/8/layout/hProcess9"/>
    <dgm:cxn modelId="{A330936D-7CD9-49EC-90BA-556ACBB08645}" type="presOf" srcId="{C166CEE8-2441-4562-9077-B66E6E4C0071}" destId="{3ADDB69C-BAB3-40D3-B237-A3D8CA9F6E2C}" srcOrd="0" destOrd="0" presId="urn:microsoft.com/office/officeart/2005/8/layout/hProcess9"/>
    <dgm:cxn modelId="{B575E8C2-7BE6-48A6-ABF9-30FD3F7751F4}" srcId="{5B397169-108D-4CE3-A3F4-6AE82FFD809F}" destId="{C166CEE8-2441-4562-9077-B66E6E4C0071}" srcOrd="2" destOrd="0" parTransId="{73001851-F4F8-4E60-8566-317BBB97FED4}" sibTransId="{9EF41B95-ADB0-4544-9AD6-B4EC4D178D71}"/>
    <dgm:cxn modelId="{78C259C5-0174-4D1C-AF22-13C6EDE47B75}" type="presOf" srcId="{D5A6101A-B36D-4847-A01A-FB7B93ABF869}" destId="{62054B2A-13B5-45AF-A648-44F5F26814B0}" srcOrd="0" destOrd="0" presId="urn:microsoft.com/office/officeart/2005/8/layout/hProcess9"/>
    <dgm:cxn modelId="{2D034910-0AF2-4449-AB44-BBCC4CFADD0F}" srcId="{5B397169-108D-4CE3-A3F4-6AE82FFD809F}" destId="{826FFC12-CC6D-4FE5-88F7-E1415FD2200E}" srcOrd="3" destOrd="0" parTransId="{742E5AC4-6074-4CE6-8FEA-24423F6A83B0}" sibTransId="{3D6493B3-6672-4170-B914-AC075F8D46A6}"/>
    <dgm:cxn modelId="{E96EF405-B4DE-48AA-AEFD-6F1C2F43F9CC}" type="presOf" srcId="{3C77B1FC-4EF4-4FDF-8DD9-B97DEDD1D7EB}" destId="{0CA27AA6-E840-4092-A756-205CFD060823}" srcOrd="0" destOrd="0" presId="urn:microsoft.com/office/officeart/2005/8/layout/hProcess9"/>
    <dgm:cxn modelId="{AE8C3F35-C59E-4993-AB0C-A9BE3D7CBBB8}" srcId="{5B397169-108D-4CE3-A3F4-6AE82FFD809F}" destId="{3C77B1FC-4EF4-4FDF-8DD9-B97DEDD1D7EB}" srcOrd="0" destOrd="0" parTransId="{40B1D3D6-BD4B-4898-85E9-7F57926510A8}" sibTransId="{E1418864-4DF5-4E64-B555-4BDA5124146B}"/>
    <dgm:cxn modelId="{E72E2EE1-D013-44D3-BF4A-6227E6260DF8}" type="presOf" srcId="{5B397169-108D-4CE3-A3F4-6AE82FFD809F}" destId="{DFF63D34-6BC4-4070-8C88-503A20475CDE}" srcOrd="0" destOrd="0" presId="urn:microsoft.com/office/officeart/2005/8/layout/hProcess9"/>
    <dgm:cxn modelId="{86EF5CD5-CB89-4801-A405-87D7301C5CF5}" srcId="{5B397169-108D-4CE3-A3F4-6AE82FFD809F}" destId="{D5A6101A-B36D-4847-A01A-FB7B93ABF869}" srcOrd="1" destOrd="0" parTransId="{83EBF230-C5E3-4BCE-B3F1-DB16D632745C}" sibTransId="{68E69F6C-96F7-4597-8C6C-8B8BBA5F5B0F}"/>
    <dgm:cxn modelId="{ECFF934F-189C-4B7E-B961-CED8CEA8DF78}" type="presParOf" srcId="{DFF63D34-6BC4-4070-8C88-503A20475CDE}" destId="{407E1F41-E1DD-40DB-A352-3C11BEB769F6}" srcOrd="0" destOrd="0" presId="urn:microsoft.com/office/officeart/2005/8/layout/hProcess9"/>
    <dgm:cxn modelId="{1E102786-BEB2-49B5-B716-DF0C67755D19}" type="presParOf" srcId="{DFF63D34-6BC4-4070-8C88-503A20475CDE}" destId="{23740DF8-8971-47A7-8016-9F0A29100AFB}" srcOrd="1" destOrd="0" presId="urn:microsoft.com/office/officeart/2005/8/layout/hProcess9"/>
    <dgm:cxn modelId="{D0F6539A-30D0-4820-B439-A234B0CADF65}" type="presParOf" srcId="{23740DF8-8971-47A7-8016-9F0A29100AFB}" destId="{0CA27AA6-E840-4092-A756-205CFD060823}" srcOrd="0" destOrd="0" presId="urn:microsoft.com/office/officeart/2005/8/layout/hProcess9"/>
    <dgm:cxn modelId="{D4853D3C-987C-43B6-8869-D7E37E0DEC59}" type="presParOf" srcId="{23740DF8-8971-47A7-8016-9F0A29100AFB}" destId="{737913DE-277C-4912-A28F-D2DE3BE07458}" srcOrd="1" destOrd="0" presId="urn:microsoft.com/office/officeart/2005/8/layout/hProcess9"/>
    <dgm:cxn modelId="{253868B2-3D54-4F1A-A79A-28A948D558E4}" type="presParOf" srcId="{23740DF8-8971-47A7-8016-9F0A29100AFB}" destId="{62054B2A-13B5-45AF-A648-44F5F26814B0}" srcOrd="2" destOrd="0" presId="urn:microsoft.com/office/officeart/2005/8/layout/hProcess9"/>
    <dgm:cxn modelId="{F9A19540-0948-417C-ACB9-CF4AF0660D05}" type="presParOf" srcId="{23740DF8-8971-47A7-8016-9F0A29100AFB}" destId="{B151BE39-5052-4604-9A59-C105805436E1}" srcOrd="3" destOrd="0" presId="urn:microsoft.com/office/officeart/2005/8/layout/hProcess9"/>
    <dgm:cxn modelId="{1D31683A-6A8F-45C7-AAB1-752B8F168DC5}" type="presParOf" srcId="{23740DF8-8971-47A7-8016-9F0A29100AFB}" destId="{3ADDB69C-BAB3-40D3-B237-A3D8CA9F6E2C}" srcOrd="4" destOrd="0" presId="urn:microsoft.com/office/officeart/2005/8/layout/hProcess9"/>
    <dgm:cxn modelId="{DE670FD1-1C66-4677-8364-02A23E8A8724}" type="presParOf" srcId="{23740DF8-8971-47A7-8016-9F0A29100AFB}" destId="{3B0ABE59-0051-49D0-B822-C60B0EA8FD65}" srcOrd="5" destOrd="0" presId="urn:microsoft.com/office/officeart/2005/8/layout/hProcess9"/>
    <dgm:cxn modelId="{2458B256-777C-4D5B-868F-3ECA9E210F13}" type="presParOf" srcId="{23740DF8-8971-47A7-8016-9F0A29100AFB}" destId="{B903A38A-1B82-4448-B9AF-34FB6FE3739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51E4BA-11E8-4CC4-AC53-549D197153C0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2B2FE2-B1FD-4206-9ABA-46573F6E7213}">
      <dgm:prSet phldrT="[Text]" custT="1"/>
      <dgm:spPr/>
      <dgm:t>
        <a:bodyPr/>
        <a:lstStyle/>
        <a:p>
          <a:r>
            <a:rPr lang="en-US" sz="2000" dirty="0" smtClean="0">
              <a:latin typeface="Segoe UI" panose="020B0502040204020203" pitchFamily="34" charset="0"/>
              <a:cs typeface="Segoe UI" panose="020B0502040204020203" pitchFamily="34" charset="0"/>
            </a:rPr>
            <a:t>3 general types of mobile networks</a:t>
          </a:r>
          <a:endParaRPr lang="en-US" sz="20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AE9922E-BB5A-437D-9CA3-7EFF3E05D04E}" type="parTrans" cxnId="{4F708361-C826-448E-9DAF-6BA6D6DA2789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1DB08BA-EBD8-4BFB-8831-B60E66C32238}" type="sibTrans" cxnId="{4F708361-C826-448E-9DAF-6BA6D6DA2789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96D5F5B-D06B-471D-AAB1-FFFC388C9940}">
      <dgm:prSet phldrT="[Text]" custT="1"/>
      <dgm:spPr/>
      <dgm:t>
        <a:bodyPr/>
        <a:lstStyle/>
        <a:p>
          <a:r>
            <a:rPr lang="en-US" sz="2000" dirty="0" smtClean="0">
              <a:latin typeface="Segoe UI" panose="020B0502040204020203" pitchFamily="34" charset="0"/>
              <a:cs typeface="Segoe UI" panose="020B0502040204020203" pitchFamily="34" charset="0"/>
            </a:rPr>
            <a:t>Wide Area Networks (WANs)</a:t>
          </a:r>
          <a:endParaRPr lang="en-US" sz="20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C42BAEB-1D5A-43CC-87C1-82A7AC0826C8}" type="parTrans" cxnId="{159D6651-1BA5-4DA0-B726-BBD321126619}">
      <dgm:prSet custT="1"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646DF1A-BFDA-4663-9712-28F988E4BBC5}" type="sibTrans" cxnId="{159D6651-1BA5-4DA0-B726-BBD321126619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0527633-35E6-4C0F-99C2-C176DF04FEE7}">
      <dgm:prSet phldrT="[Text]" custT="1"/>
      <dgm:spPr/>
      <dgm:t>
        <a:bodyPr/>
        <a:lstStyle/>
        <a:p>
          <a:r>
            <a:rPr lang="en-US" sz="2000" dirty="0" smtClean="0">
              <a:latin typeface="Segoe UI" panose="020B0502040204020203" pitchFamily="34" charset="0"/>
              <a:cs typeface="Segoe UI" panose="020B0502040204020203" pitchFamily="34" charset="0"/>
            </a:rPr>
            <a:t>WiMAX</a:t>
          </a:r>
          <a:endParaRPr lang="en-US" sz="20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3CC6001-39A5-445B-B7FC-3C5F30CEFC23}" type="parTrans" cxnId="{001FFAE8-0DA8-4612-80C7-7FFA714E55F8}">
      <dgm:prSet custT="1"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904E2EC-8FA9-491F-A7A8-9E59519FB712}" type="sibTrans" cxnId="{001FFAE8-0DA8-4612-80C7-7FFA714E55F8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BC70FC6-541B-4972-96F3-40261530E5A6}">
      <dgm:prSet phldrT="[Text]" custT="1"/>
      <dgm:spPr/>
      <dgm:t>
        <a:bodyPr/>
        <a:lstStyle/>
        <a:p>
          <a:r>
            <a:rPr lang="en-US" sz="2000" dirty="0" smtClean="0">
              <a:latin typeface="Segoe UI" panose="020B0502040204020203" pitchFamily="34" charset="0"/>
              <a:cs typeface="Segoe UI" panose="020B0502040204020203" pitchFamily="34" charset="0"/>
            </a:rPr>
            <a:t>Wireless Local Area Networks (WLANs)</a:t>
          </a:r>
          <a:endParaRPr lang="en-US" sz="20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4DF477F-F21F-4887-84EF-A90A0659ED21}" type="parTrans" cxnId="{737EAD57-DA11-4F6F-875B-5287BE307C85}">
      <dgm:prSet custT="1"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01C9B29-292F-4AF4-838B-0E85C2A1D499}" type="sibTrans" cxnId="{737EAD57-DA11-4F6F-875B-5287BE307C85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BCCC74E-787B-44F3-8565-3CA4CC00E2B5}" type="pres">
      <dgm:prSet presAssocID="{6E51E4BA-11E8-4CC4-AC53-549D197153C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2263CC-87AC-4C16-B3FC-8CC6AB2C92A5}" type="pres">
      <dgm:prSet presAssocID="{7D2B2FE2-B1FD-4206-9ABA-46573F6E7213}" presName="root1" presStyleCnt="0"/>
      <dgm:spPr/>
    </dgm:pt>
    <dgm:pt modelId="{84C4BB86-0B7E-4A5E-A5EC-28049E3BB7F9}" type="pres">
      <dgm:prSet presAssocID="{7D2B2FE2-B1FD-4206-9ABA-46573F6E7213}" presName="LevelOneTextNode" presStyleLbl="node0" presStyleIdx="0" presStyleCnt="1" custScaleX="63934" custScaleY="144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3737DF-320E-4DA6-B6D3-AE1A4271F834}" type="pres">
      <dgm:prSet presAssocID="{7D2B2FE2-B1FD-4206-9ABA-46573F6E7213}" presName="level2hierChild" presStyleCnt="0"/>
      <dgm:spPr/>
    </dgm:pt>
    <dgm:pt modelId="{8B034BDD-2A0B-4862-85F2-8E0B51166507}" type="pres">
      <dgm:prSet presAssocID="{BC42BAEB-1D5A-43CC-87C1-82A7AC0826C8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E702272E-1ACC-4DC1-BC7A-F003C96E328A}" type="pres">
      <dgm:prSet presAssocID="{BC42BAEB-1D5A-43CC-87C1-82A7AC0826C8}" presName="connTx" presStyleLbl="parChTrans1D2" presStyleIdx="0" presStyleCnt="3"/>
      <dgm:spPr/>
      <dgm:t>
        <a:bodyPr/>
        <a:lstStyle/>
        <a:p>
          <a:endParaRPr lang="en-US"/>
        </a:p>
      </dgm:t>
    </dgm:pt>
    <dgm:pt modelId="{5073E25C-9F36-47CD-AD3F-3808B32D1E88}" type="pres">
      <dgm:prSet presAssocID="{E96D5F5B-D06B-471D-AAB1-FFFC388C9940}" presName="root2" presStyleCnt="0"/>
      <dgm:spPr/>
    </dgm:pt>
    <dgm:pt modelId="{E4A275A6-53CA-4FEA-9DDE-D76F08170DC6}" type="pres">
      <dgm:prSet presAssocID="{E96D5F5B-D06B-471D-AAB1-FFFC388C9940}" presName="LevelTwoTextNode" presStyleLbl="node2" presStyleIdx="0" presStyleCnt="3" custScaleX="106569" custScaleY="80620" custLinFactNeighborY="-381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984EF0-E684-41B6-AE49-0EC761B8F6C5}" type="pres">
      <dgm:prSet presAssocID="{E96D5F5B-D06B-471D-AAB1-FFFC388C9940}" presName="level3hierChild" presStyleCnt="0"/>
      <dgm:spPr/>
    </dgm:pt>
    <dgm:pt modelId="{9FBAE68F-C2D8-4704-8B22-11DEAF630589}" type="pres">
      <dgm:prSet presAssocID="{E3CC6001-39A5-445B-B7FC-3C5F30CEFC23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5826CD06-91B5-4B02-85D7-48ACFF6B5AA1}" type="pres">
      <dgm:prSet presAssocID="{E3CC6001-39A5-445B-B7FC-3C5F30CEFC23}" presName="connTx" presStyleLbl="parChTrans1D2" presStyleIdx="1" presStyleCnt="3"/>
      <dgm:spPr/>
      <dgm:t>
        <a:bodyPr/>
        <a:lstStyle/>
        <a:p>
          <a:endParaRPr lang="en-US"/>
        </a:p>
      </dgm:t>
    </dgm:pt>
    <dgm:pt modelId="{E138117E-8CA6-46FF-B036-B228CBE50FEA}" type="pres">
      <dgm:prSet presAssocID="{A0527633-35E6-4C0F-99C2-C176DF04FEE7}" presName="root2" presStyleCnt="0"/>
      <dgm:spPr/>
    </dgm:pt>
    <dgm:pt modelId="{16192AEA-6808-4B0D-BB5F-9C4931C28530}" type="pres">
      <dgm:prSet presAssocID="{A0527633-35E6-4C0F-99C2-C176DF04FEE7}" presName="LevelTwoTextNode" presStyleLbl="node2" presStyleIdx="1" presStyleCnt="3" custScaleX="47654" custLinFactNeighborY="-19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C84DCE-A230-428F-9FE6-1C116B7D21D1}" type="pres">
      <dgm:prSet presAssocID="{A0527633-35E6-4C0F-99C2-C176DF04FEE7}" presName="level3hierChild" presStyleCnt="0"/>
      <dgm:spPr/>
    </dgm:pt>
    <dgm:pt modelId="{5706A9C5-2101-49EC-807E-F66C65B95043}" type="pres">
      <dgm:prSet presAssocID="{C4DF477F-F21F-4887-84EF-A90A0659ED21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A03668F9-9FBC-4692-B77D-4F381618F9CF}" type="pres">
      <dgm:prSet presAssocID="{C4DF477F-F21F-4887-84EF-A90A0659ED21}" presName="connTx" presStyleLbl="parChTrans1D2" presStyleIdx="2" presStyleCnt="3"/>
      <dgm:spPr/>
      <dgm:t>
        <a:bodyPr/>
        <a:lstStyle/>
        <a:p>
          <a:endParaRPr lang="en-US"/>
        </a:p>
      </dgm:t>
    </dgm:pt>
    <dgm:pt modelId="{A6CD0F47-A53A-4945-A6DE-FFC4C065E0E0}" type="pres">
      <dgm:prSet presAssocID="{9BC70FC6-541B-4972-96F3-40261530E5A6}" presName="root2" presStyleCnt="0"/>
      <dgm:spPr/>
    </dgm:pt>
    <dgm:pt modelId="{2A01A1C2-1346-4823-A869-488B19E50E9A}" type="pres">
      <dgm:prSet presAssocID="{9BC70FC6-541B-4972-96F3-40261530E5A6}" presName="LevelTwoTextNode" presStyleLbl="node2" presStyleIdx="2" presStyleCnt="3" custScaleX="106569" custScaleY="72166" custLinFactNeighborY="1052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EBA318-A016-439D-BDA7-2C59AFAAB891}" type="pres">
      <dgm:prSet presAssocID="{9BC70FC6-541B-4972-96F3-40261530E5A6}" presName="level3hierChild" presStyleCnt="0"/>
      <dgm:spPr/>
    </dgm:pt>
  </dgm:ptLst>
  <dgm:cxnLst>
    <dgm:cxn modelId="{C49A5461-8662-44B5-9B50-F625B4F76218}" type="presOf" srcId="{A0527633-35E6-4C0F-99C2-C176DF04FEE7}" destId="{16192AEA-6808-4B0D-BB5F-9C4931C28530}" srcOrd="0" destOrd="0" presId="urn:microsoft.com/office/officeart/2005/8/layout/hierarchy2"/>
    <dgm:cxn modelId="{C8A6ACAD-4A61-4571-805D-C7D28698AA57}" type="presOf" srcId="{E96D5F5B-D06B-471D-AAB1-FFFC388C9940}" destId="{E4A275A6-53CA-4FEA-9DDE-D76F08170DC6}" srcOrd="0" destOrd="0" presId="urn:microsoft.com/office/officeart/2005/8/layout/hierarchy2"/>
    <dgm:cxn modelId="{737EAD57-DA11-4F6F-875B-5287BE307C85}" srcId="{7D2B2FE2-B1FD-4206-9ABA-46573F6E7213}" destId="{9BC70FC6-541B-4972-96F3-40261530E5A6}" srcOrd="2" destOrd="0" parTransId="{C4DF477F-F21F-4887-84EF-A90A0659ED21}" sibTransId="{601C9B29-292F-4AF4-838B-0E85C2A1D499}"/>
    <dgm:cxn modelId="{C785343B-9370-4B46-8D95-62B1D081DE2C}" type="presOf" srcId="{7D2B2FE2-B1FD-4206-9ABA-46573F6E7213}" destId="{84C4BB86-0B7E-4A5E-A5EC-28049E3BB7F9}" srcOrd="0" destOrd="0" presId="urn:microsoft.com/office/officeart/2005/8/layout/hierarchy2"/>
    <dgm:cxn modelId="{1779469C-F7D7-4464-9DC9-1D5023D5CB79}" type="presOf" srcId="{6E51E4BA-11E8-4CC4-AC53-549D197153C0}" destId="{CBCCC74E-787B-44F3-8565-3CA4CC00E2B5}" srcOrd="0" destOrd="0" presId="urn:microsoft.com/office/officeart/2005/8/layout/hierarchy2"/>
    <dgm:cxn modelId="{F377E330-B417-41A7-8B58-8CA065F886D5}" type="presOf" srcId="{BC42BAEB-1D5A-43CC-87C1-82A7AC0826C8}" destId="{8B034BDD-2A0B-4862-85F2-8E0B51166507}" srcOrd="0" destOrd="0" presId="urn:microsoft.com/office/officeart/2005/8/layout/hierarchy2"/>
    <dgm:cxn modelId="{4B4F80B1-4DBA-47AD-9458-F93BB74FC478}" type="presOf" srcId="{C4DF477F-F21F-4887-84EF-A90A0659ED21}" destId="{5706A9C5-2101-49EC-807E-F66C65B95043}" srcOrd="0" destOrd="0" presId="urn:microsoft.com/office/officeart/2005/8/layout/hierarchy2"/>
    <dgm:cxn modelId="{001FFAE8-0DA8-4612-80C7-7FFA714E55F8}" srcId="{7D2B2FE2-B1FD-4206-9ABA-46573F6E7213}" destId="{A0527633-35E6-4C0F-99C2-C176DF04FEE7}" srcOrd="1" destOrd="0" parTransId="{E3CC6001-39A5-445B-B7FC-3C5F30CEFC23}" sibTransId="{1904E2EC-8FA9-491F-A7A8-9E59519FB712}"/>
    <dgm:cxn modelId="{41CB0505-D645-4A31-A1A0-7546DC4F2637}" type="presOf" srcId="{9BC70FC6-541B-4972-96F3-40261530E5A6}" destId="{2A01A1C2-1346-4823-A869-488B19E50E9A}" srcOrd="0" destOrd="0" presId="urn:microsoft.com/office/officeart/2005/8/layout/hierarchy2"/>
    <dgm:cxn modelId="{E6D99FF4-421F-40B1-94F6-D53D08F41B11}" type="presOf" srcId="{E3CC6001-39A5-445B-B7FC-3C5F30CEFC23}" destId="{5826CD06-91B5-4B02-85D7-48ACFF6B5AA1}" srcOrd="1" destOrd="0" presId="urn:microsoft.com/office/officeart/2005/8/layout/hierarchy2"/>
    <dgm:cxn modelId="{690B1C42-A802-4439-B3D5-F54DA5415BD5}" type="presOf" srcId="{E3CC6001-39A5-445B-B7FC-3C5F30CEFC23}" destId="{9FBAE68F-C2D8-4704-8B22-11DEAF630589}" srcOrd="0" destOrd="0" presId="urn:microsoft.com/office/officeart/2005/8/layout/hierarchy2"/>
    <dgm:cxn modelId="{159D6651-1BA5-4DA0-B726-BBD321126619}" srcId="{7D2B2FE2-B1FD-4206-9ABA-46573F6E7213}" destId="{E96D5F5B-D06B-471D-AAB1-FFFC388C9940}" srcOrd="0" destOrd="0" parTransId="{BC42BAEB-1D5A-43CC-87C1-82A7AC0826C8}" sibTransId="{E646DF1A-BFDA-4663-9712-28F988E4BBC5}"/>
    <dgm:cxn modelId="{DD00F38E-FAF8-4AAE-88F7-D415088DCC3C}" type="presOf" srcId="{BC42BAEB-1D5A-43CC-87C1-82A7AC0826C8}" destId="{E702272E-1ACC-4DC1-BC7A-F003C96E328A}" srcOrd="1" destOrd="0" presId="urn:microsoft.com/office/officeart/2005/8/layout/hierarchy2"/>
    <dgm:cxn modelId="{4F708361-C826-448E-9DAF-6BA6D6DA2789}" srcId="{6E51E4BA-11E8-4CC4-AC53-549D197153C0}" destId="{7D2B2FE2-B1FD-4206-9ABA-46573F6E7213}" srcOrd="0" destOrd="0" parTransId="{3AE9922E-BB5A-437D-9CA3-7EFF3E05D04E}" sibTransId="{B1DB08BA-EBD8-4BFB-8831-B60E66C32238}"/>
    <dgm:cxn modelId="{BB3171E8-C51F-4A26-AA9B-C68377E64526}" type="presOf" srcId="{C4DF477F-F21F-4887-84EF-A90A0659ED21}" destId="{A03668F9-9FBC-4692-B77D-4F381618F9CF}" srcOrd="1" destOrd="0" presId="urn:microsoft.com/office/officeart/2005/8/layout/hierarchy2"/>
    <dgm:cxn modelId="{EB10933F-97B2-4D6B-A3CA-D3733DF623ED}" type="presParOf" srcId="{CBCCC74E-787B-44F3-8565-3CA4CC00E2B5}" destId="{F32263CC-87AC-4C16-B3FC-8CC6AB2C92A5}" srcOrd="0" destOrd="0" presId="urn:microsoft.com/office/officeart/2005/8/layout/hierarchy2"/>
    <dgm:cxn modelId="{3CB36978-ECF5-4B76-82C2-4781CB900F30}" type="presParOf" srcId="{F32263CC-87AC-4C16-B3FC-8CC6AB2C92A5}" destId="{84C4BB86-0B7E-4A5E-A5EC-28049E3BB7F9}" srcOrd="0" destOrd="0" presId="urn:microsoft.com/office/officeart/2005/8/layout/hierarchy2"/>
    <dgm:cxn modelId="{AF1AAD98-9DBB-4CC7-A666-9377681EF5AE}" type="presParOf" srcId="{F32263CC-87AC-4C16-B3FC-8CC6AB2C92A5}" destId="{FB3737DF-320E-4DA6-B6D3-AE1A4271F834}" srcOrd="1" destOrd="0" presId="urn:microsoft.com/office/officeart/2005/8/layout/hierarchy2"/>
    <dgm:cxn modelId="{6BEB97D9-B65B-4959-BFEB-A297D8853724}" type="presParOf" srcId="{FB3737DF-320E-4DA6-B6D3-AE1A4271F834}" destId="{8B034BDD-2A0B-4862-85F2-8E0B51166507}" srcOrd="0" destOrd="0" presId="urn:microsoft.com/office/officeart/2005/8/layout/hierarchy2"/>
    <dgm:cxn modelId="{E6B17F9C-ED7D-42E7-9E1E-757E1D0A57D7}" type="presParOf" srcId="{8B034BDD-2A0B-4862-85F2-8E0B51166507}" destId="{E702272E-1ACC-4DC1-BC7A-F003C96E328A}" srcOrd="0" destOrd="0" presId="urn:microsoft.com/office/officeart/2005/8/layout/hierarchy2"/>
    <dgm:cxn modelId="{53CF9992-B559-45BE-9808-ECC767608204}" type="presParOf" srcId="{FB3737DF-320E-4DA6-B6D3-AE1A4271F834}" destId="{5073E25C-9F36-47CD-AD3F-3808B32D1E88}" srcOrd="1" destOrd="0" presId="urn:microsoft.com/office/officeart/2005/8/layout/hierarchy2"/>
    <dgm:cxn modelId="{AA98083B-B494-4093-BD8A-4A09B4542F04}" type="presParOf" srcId="{5073E25C-9F36-47CD-AD3F-3808B32D1E88}" destId="{E4A275A6-53CA-4FEA-9DDE-D76F08170DC6}" srcOrd="0" destOrd="0" presId="urn:microsoft.com/office/officeart/2005/8/layout/hierarchy2"/>
    <dgm:cxn modelId="{56F666EB-31E9-404E-88A9-7EBD1AB8FA9C}" type="presParOf" srcId="{5073E25C-9F36-47CD-AD3F-3808B32D1E88}" destId="{22984EF0-E684-41B6-AE49-0EC761B8F6C5}" srcOrd="1" destOrd="0" presId="urn:microsoft.com/office/officeart/2005/8/layout/hierarchy2"/>
    <dgm:cxn modelId="{1EDCBAA2-D6DA-4616-87F2-CBBCA8AB51BC}" type="presParOf" srcId="{FB3737DF-320E-4DA6-B6D3-AE1A4271F834}" destId="{9FBAE68F-C2D8-4704-8B22-11DEAF630589}" srcOrd="2" destOrd="0" presId="urn:microsoft.com/office/officeart/2005/8/layout/hierarchy2"/>
    <dgm:cxn modelId="{695FDF84-73E7-4D67-AC52-BCA9ACE27F3E}" type="presParOf" srcId="{9FBAE68F-C2D8-4704-8B22-11DEAF630589}" destId="{5826CD06-91B5-4B02-85D7-48ACFF6B5AA1}" srcOrd="0" destOrd="0" presId="urn:microsoft.com/office/officeart/2005/8/layout/hierarchy2"/>
    <dgm:cxn modelId="{0B53527C-01D9-4565-AE93-954B3B5EBACB}" type="presParOf" srcId="{FB3737DF-320E-4DA6-B6D3-AE1A4271F834}" destId="{E138117E-8CA6-46FF-B036-B228CBE50FEA}" srcOrd="3" destOrd="0" presId="urn:microsoft.com/office/officeart/2005/8/layout/hierarchy2"/>
    <dgm:cxn modelId="{92055D30-E1AE-4632-B3B5-732DF8108A61}" type="presParOf" srcId="{E138117E-8CA6-46FF-B036-B228CBE50FEA}" destId="{16192AEA-6808-4B0D-BB5F-9C4931C28530}" srcOrd="0" destOrd="0" presId="urn:microsoft.com/office/officeart/2005/8/layout/hierarchy2"/>
    <dgm:cxn modelId="{72AC0AAD-E5C9-4056-8E5B-31AF32CABB91}" type="presParOf" srcId="{E138117E-8CA6-46FF-B036-B228CBE50FEA}" destId="{9DC84DCE-A230-428F-9FE6-1C116B7D21D1}" srcOrd="1" destOrd="0" presId="urn:microsoft.com/office/officeart/2005/8/layout/hierarchy2"/>
    <dgm:cxn modelId="{985B25D0-7CCF-45F4-956E-1F0660D0B718}" type="presParOf" srcId="{FB3737DF-320E-4DA6-B6D3-AE1A4271F834}" destId="{5706A9C5-2101-49EC-807E-F66C65B95043}" srcOrd="4" destOrd="0" presId="urn:microsoft.com/office/officeart/2005/8/layout/hierarchy2"/>
    <dgm:cxn modelId="{3E8BB051-A2A2-406E-9097-CED67380A270}" type="presParOf" srcId="{5706A9C5-2101-49EC-807E-F66C65B95043}" destId="{A03668F9-9FBC-4692-B77D-4F381618F9CF}" srcOrd="0" destOrd="0" presId="urn:microsoft.com/office/officeart/2005/8/layout/hierarchy2"/>
    <dgm:cxn modelId="{7B26953E-0167-472C-A82F-D234BA864D01}" type="presParOf" srcId="{FB3737DF-320E-4DA6-B6D3-AE1A4271F834}" destId="{A6CD0F47-A53A-4945-A6DE-FFC4C065E0E0}" srcOrd="5" destOrd="0" presId="urn:microsoft.com/office/officeart/2005/8/layout/hierarchy2"/>
    <dgm:cxn modelId="{1EC08384-5694-41A9-9851-D6EC5C05C41F}" type="presParOf" srcId="{A6CD0F47-A53A-4945-A6DE-FFC4C065E0E0}" destId="{2A01A1C2-1346-4823-A869-488B19E50E9A}" srcOrd="0" destOrd="0" presId="urn:microsoft.com/office/officeart/2005/8/layout/hierarchy2"/>
    <dgm:cxn modelId="{5DA98EFB-11D2-4BF0-9FC6-6B801720570F}" type="presParOf" srcId="{A6CD0F47-A53A-4945-A6DE-FFC4C065E0E0}" destId="{2FEBA318-A016-439D-BDA7-2C59AFAAB89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A082B2-2640-4635-A3CC-DA143F38A19D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AF6A71-E4B2-4285-8869-4097659AD292}">
      <dgm:prSet phldrT="[Text]" custT="1"/>
      <dgm:spPr/>
      <dgm:t>
        <a:bodyPr/>
        <a:lstStyle/>
        <a:p>
          <a:r>
            <a:rPr lang="en-US" sz="1600" dirty="0" smtClean="0">
              <a:latin typeface="Segoe UI" panose="020B0502040204020203" pitchFamily="34" charset="0"/>
              <a:cs typeface="Segoe UI" panose="020B0502040204020203" pitchFamily="34" charset="0"/>
            </a:rPr>
            <a:t>Enabling home working and using video conferencing and e-commerce to reduce travel.</a:t>
          </a:r>
          <a:endParaRPr lang="en-US" sz="16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D90043E-C3BE-48C4-B5F4-7E3F21913AC8}" type="parTrans" cxnId="{C3232C51-2572-4E8E-819E-7B21B7231375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D3B9A13-5B74-4476-92D3-AF05F3CF6067}" type="sibTrans" cxnId="{C3232C51-2572-4E8E-819E-7B21B7231375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0425698-6389-4945-B5C1-5D68B99AA73A}">
      <dgm:prSet phldrT="[Text]" custT="1"/>
      <dgm:spPr/>
      <dgm:t>
        <a:bodyPr/>
        <a:lstStyle/>
        <a:p>
          <a:r>
            <a:rPr lang="en-US" sz="1600" dirty="0" smtClean="0">
              <a:latin typeface="Segoe UI" panose="020B0502040204020203" pitchFamily="34" charset="0"/>
              <a:cs typeface="Segoe UI" panose="020B0502040204020203" pitchFamily="34" charset="0"/>
            </a:rPr>
            <a:t>Facilitating car sharing and eco-driving.</a:t>
          </a:r>
          <a:endParaRPr lang="en-US" sz="16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20A6920-5D5A-4629-B191-F0CA210F0B87}" type="parTrans" cxnId="{C123BE4D-BBC2-4E7F-B1BD-23FF7A2AEBF5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8D8DC7C-F18D-4D09-8748-45ABE439C699}" type="sibTrans" cxnId="{C123BE4D-BBC2-4E7F-B1BD-23FF7A2AEBF5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8AF800C-5AFC-49BF-B26F-A7D7FA5C06F4}">
      <dgm:prSet phldrT="[Text]"/>
      <dgm:spPr/>
      <dgm:t>
        <a:bodyPr/>
        <a:lstStyle/>
        <a:p>
          <a:r>
            <a:rPr lang="en-US" dirty="0" smtClean="0">
              <a:latin typeface="Segoe UI" panose="020B0502040204020203" pitchFamily="34" charset="0"/>
              <a:cs typeface="Segoe UI" panose="020B0502040204020203" pitchFamily="34" charset="0"/>
            </a:rPr>
            <a:t>Encouraging and enforcing speed limits by using average speed cameras and intelligent speed adaptation, which help drivers to avoid fines and stay safe.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F7B42C8-FE01-4405-9B6F-0FFDBFD39E8F}" type="parTrans" cxnId="{F86846B3-3D37-4124-848A-E8F0DEBDD936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CB0B610-D88B-4876-AF34-7543EBA412B1}" type="sibTrans" cxnId="{F86846B3-3D37-4124-848A-E8F0DEBDD936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BE13E05-664F-4432-B292-79D16949A258}">
      <dgm:prSet phldrT="[Text]"/>
      <dgm:spPr/>
      <dgm:t>
        <a:bodyPr/>
        <a:lstStyle/>
        <a:p>
          <a:r>
            <a:rPr lang="en-US" dirty="0" smtClean="0">
              <a:latin typeface="Segoe UI" panose="020B0502040204020203" pitchFamily="34" charset="0"/>
              <a:cs typeface="Segoe UI" panose="020B0502040204020203" pitchFamily="34" charset="0"/>
            </a:rPr>
            <a:t>Reducing barriers to the use of public transport and improving people’s experience of the journey. For example, smart ticketing and free Wi-Fi.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5E61D38E-F993-4BC6-A157-34BA3D5388DD}" type="parTrans" cxnId="{02C621BA-5C38-4E48-B7C4-9607F64DE8BA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5131FBB-9CA6-40E7-9A0E-8F7159B3C792}" type="sibTrans" cxnId="{02C621BA-5C38-4E48-B7C4-9607F64DE8BA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FE6983C-61A4-43FB-9DCA-3CB29DEFB49B}" type="pres">
      <dgm:prSet presAssocID="{20A082B2-2640-4635-A3CC-DA143F38A19D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35D711-48BE-41A6-9F6E-2261F4B3DC63}" type="pres">
      <dgm:prSet presAssocID="{20A082B2-2640-4635-A3CC-DA143F38A19D}" presName="diamond" presStyleLbl="bgShp" presStyleIdx="0" presStyleCnt="1"/>
      <dgm:spPr/>
    </dgm:pt>
    <dgm:pt modelId="{0491626B-97A8-4178-A85C-115DA36DA739}" type="pres">
      <dgm:prSet presAssocID="{20A082B2-2640-4635-A3CC-DA143F38A19D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65C5FC-2AA5-4557-BA57-FBE6A0C1417B}" type="pres">
      <dgm:prSet presAssocID="{20A082B2-2640-4635-A3CC-DA143F38A19D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FDCCF9-0EDF-43A2-AF02-B011C2402B17}" type="pres">
      <dgm:prSet presAssocID="{20A082B2-2640-4635-A3CC-DA143F38A19D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CECC9A-DD90-4063-A3E6-35CC48ADA2AF}" type="pres">
      <dgm:prSet presAssocID="{20A082B2-2640-4635-A3CC-DA143F38A19D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3FADA88-6094-49C4-A508-7C82D02C6D4F}" type="presOf" srcId="{55AF6A71-E4B2-4285-8869-4097659AD292}" destId="{0491626B-97A8-4178-A85C-115DA36DA739}" srcOrd="0" destOrd="0" presId="urn:microsoft.com/office/officeart/2005/8/layout/matrix3"/>
    <dgm:cxn modelId="{5308B3E4-C6FE-4376-ADB2-720D4D6CE1D0}" type="presOf" srcId="{98AF800C-5AFC-49BF-B26F-A7D7FA5C06F4}" destId="{83CECC9A-DD90-4063-A3E6-35CC48ADA2AF}" srcOrd="0" destOrd="0" presId="urn:microsoft.com/office/officeart/2005/8/layout/matrix3"/>
    <dgm:cxn modelId="{C123BE4D-BBC2-4E7F-B1BD-23FF7A2AEBF5}" srcId="{20A082B2-2640-4635-A3CC-DA143F38A19D}" destId="{00425698-6389-4945-B5C1-5D68B99AA73A}" srcOrd="2" destOrd="0" parTransId="{C20A6920-5D5A-4629-B191-F0CA210F0B87}" sibTransId="{88D8DC7C-F18D-4D09-8748-45ABE439C699}"/>
    <dgm:cxn modelId="{1823D739-7F35-4771-A976-EEE8EEEAAE9B}" type="presOf" srcId="{00425698-6389-4945-B5C1-5D68B99AA73A}" destId="{A6FDCCF9-0EDF-43A2-AF02-B011C2402B17}" srcOrd="0" destOrd="0" presId="urn:microsoft.com/office/officeart/2005/8/layout/matrix3"/>
    <dgm:cxn modelId="{02C621BA-5C38-4E48-B7C4-9607F64DE8BA}" srcId="{20A082B2-2640-4635-A3CC-DA143F38A19D}" destId="{4BE13E05-664F-4432-B292-79D16949A258}" srcOrd="1" destOrd="0" parTransId="{5E61D38E-F993-4BC6-A157-34BA3D5388DD}" sibTransId="{E5131FBB-9CA6-40E7-9A0E-8F7159B3C792}"/>
    <dgm:cxn modelId="{F86846B3-3D37-4124-848A-E8F0DEBDD936}" srcId="{20A082B2-2640-4635-A3CC-DA143F38A19D}" destId="{98AF800C-5AFC-49BF-B26F-A7D7FA5C06F4}" srcOrd="3" destOrd="0" parTransId="{7F7B42C8-FE01-4405-9B6F-0FFDBFD39E8F}" sibTransId="{ACB0B610-D88B-4876-AF34-7543EBA412B1}"/>
    <dgm:cxn modelId="{BA387408-A496-44EB-B907-3B68C3EB5F41}" type="presOf" srcId="{4BE13E05-664F-4432-B292-79D16949A258}" destId="{7065C5FC-2AA5-4557-BA57-FBE6A0C1417B}" srcOrd="0" destOrd="0" presId="urn:microsoft.com/office/officeart/2005/8/layout/matrix3"/>
    <dgm:cxn modelId="{C3232C51-2572-4E8E-819E-7B21B7231375}" srcId="{20A082B2-2640-4635-A3CC-DA143F38A19D}" destId="{55AF6A71-E4B2-4285-8869-4097659AD292}" srcOrd="0" destOrd="0" parTransId="{BD90043E-C3BE-48C4-B5F4-7E3F21913AC8}" sibTransId="{BD3B9A13-5B74-4476-92D3-AF05F3CF6067}"/>
    <dgm:cxn modelId="{DEBBC998-B56A-4DE1-954D-2002A8D471D0}" type="presOf" srcId="{20A082B2-2640-4635-A3CC-DA143F38A19D}" destId="{6FE6983C-61A4-43FB-9DCA-3CB29DEFB49B}" srcOrd="0" destOrd="0" presId="urn:microsoft.com/office/officeart/2005/8/layout/matrix3"/>
    <dgm:cxn modelId="{606B802D-BD7C-4220-B2B9-45A0332AFEAB}" type="presParOf" srcId="{6FE6983C-61A4-43FB-9DCA-3CB29DEFB49B}" destId="{C735D711-48BE-41A6-9F6E-2261F4B3DC63}" srcOrd="0" destOrd="0" presId="urn:microsoft.com/office/officeart/2005/8/layout/matrix3"/>
    <dgm:cxn modelId="{E17F1C5C-6811-4E3F-AFEF-446D479C549D}" type="presParOf" srcId="{6FE6983C-61A4-43FB-9DCA-3CB29DEFB49B}" destId="{0491626B-97A8-4178-A85C-115DA36DA739}" srcOrd="1" destOrd="0" presId="urn:microsoft.com/office/officeart/2005/8/layout/matrix3"/>
    <dgm:cxn modelId="{426BE997-61F3-4F28-BB01-B60ACC46364B}" type="presParOf" srcId="{6FE6983C-61A4-43FB-9DCA-3CB29DEFB49B}" destId="{7065C5FC-2AA5-4557-BA57-FBE6A0C1417B}" srcOrd="2" destOrd="0" presId="urn:microsoft.com/office/officeart/2005/8/layout/matrix3"/>
    <dgm:cxn modelId="{E2B3DA3F-02E3-4A96-8C6A-ABAA759AE17C}" type="presParOf" srcId="{6FE6983C-61A4-43FB-9DCA-3CB29DEFB49B}" destId="{A6FDCCF9-0EDF-43A2-AF02-B011C2402B17}" srcOrd="3" destOrd="0" presId="urn:microsoft.com/office/officeart/2005/8/layout/matrix3"/>
    <dgm:cxn modelId="{3AD5AF5F-DD5F-4A2F-9CCB-97EB6FFB0F75}" type="presParOf" srcId="{6FE6983C-61A4-43FB-9DCA-3CB29DEFB49B}" destId="{83CECC9A-DD90-4063-A3E6-35CC48ADA2AF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7E1F41-E1DD-40DB-A352-3C11BEB769F6}">
      <dsp:nvSpPr>
        <dsp:cNvPr id="0" name=""/>
        <dsp:cNvSpPr/>
      </dsp:nvSpPr>
      <dsp:spPr>
        <a:xfrm>
          <a:off x="651509" y="0"/>
          <a:ext cx="7383780" cy="51816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A27AA6-E840-4092-A756-205CFD060823}">
      <dsp:nvSpPr>
        <dsp:cNvPr id="0" name=""/>
        <dsp:cNvSpPr/>
      </dsp:nvSpPr>
      <dsp:spPr>
        <a:xfrm>
          <a:off x="2969" y="1554480"/>
          <a:ext cx="1929080" cy="20726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atin typeface="Segoe UI Semibold" panose="020B0702040204020203" pitchFamily="34" charset="0"/>
              <a:cs typeface="Segoe UI Semibold" panose="020B0702040204020203" pitchFamily="34" charset="0"/>
            </a:rPr>
            <a:t>Jaringan</a:t>
          </a:r>
          <a:r>
            <a:rPr lang="en-US" sz="1800" kern="1200" dirty="0" smtClean="0">
              <a:latin typeface="Segoe UI Semibold" panose="020B0702040204020203" pitchFamily="34" charset="0"/>
              <a:cs typeface="Segoe UI Semibold" panose="020B0702040204020203" pitchFamily="34" charset="0"/>
            </a:rPr>
            <a:t> </a:t>
          </a:r>
          <a:r>
            <a:rPr lang="en-US" sz="1800" kern="1200" dirty="0" err="1" smtClean="0">
              <a:latin typeface="Segoe UI Semibold" panose="020B0702040204020203" pitchFamily="34" charset="0"/>
              <a:cs typeface="Segoe UI Semibold" panose="020B0702040204020203" pitchFamily="34" charset="0"/>
            </a:rPr>
            <a:t>Komunikasi</a:t>
          </a:r>
          <a:endParaRPr lang="en-US" sz="1800" kern="1200" dirty="0"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97139" y="1648650"/>
        <a:ext cx="1740740" cy="1884300"/>
      </dsp:txXfrm>
    </dsp:sp>
    <dsp:sp modelId="{62054B2A-13B5-45AF-A648-44F5F26814B0}">
      <dsp:nvSpPr>
        <dsp:cNvPr id="0" name=""/>
        <dsp:cNvSpPr/>
      </dsp:nvSpPr>
      <dsp:spPr>
        <a:xfrm>
          <a:off x="2253562" y="1554480"/>
          <a:ext cx="1929080" cy="20726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atin typeface="Segoe UI Semibold" panose="020B0702040204020203" pitchFamily="34" charset="0"/>
              <a:cs typeface="Segoe UI Semibold" panose="020B0702040204020203" pitchFamily="34" charset="0"/>
            </a:rPr>
            <a:t>Infrastruktur</a:t>
          </a:r>
          <a:r>
            <a:rPr lang="en-US" sz="1800" kern="1200" dirty="0" smtClean="0">
              <a:latin typeface="Segoe UI Semibold" panose="020B0702040204020203" pitchFamily="34" charset="0"/>
              <a:cs typeface="Segoe UI Semibold" panose="020B0702040204020203" pitchFamily="34" charset="0"/>
            </a:rPr>
            <a:t> </a:t>
          </a:r>
          <a:r>
            <a:rPr lang="en-US" sz="1800" kern="1200" dirty="0" err="1" smtClean="0">
              <a:latin typeface="Segoe UI Semibold" panose="020B0702040204020203" pitchFamily="34" charset="0"/>
              <a:cs typeface="Segoe UI Semibold" panose="020B0702040204020203" pitchFamily="34" charset="0"/>
            </a:rPr>
            <a:t>Jaringan</a:t>
          </a:r>
          <a:r>
            <a:rPr lang="en-US" sz="1800" kern="1200" dirty="0" smtClean="0">
              <a:latin typeface="Segoe UI Semibold" panose="020B0702040204020203" pitchFamily="34" charset="0"/>
              <a:cs typeface="Segoe UI Semibold" panose="020B0702040204020203" pitchFamily="34" charset="0"/>
            </a:rPr>
            <a:t> Wireless </a:t>
          </a:r>
          <a:r>
            <a:rPr lang="en-US" sz="1800" kern="1200" dirty="0" err="1" smtClean="0">
              <a:latin typeface="Segoe UI Semibold" panose="020B0702040204020203" pitchFamily="34" charset="0"/>
              <a:cs typeface="Segoe UI Semibold" panose="020B0702040204020203" pitchFamily="34" charset="0"/>
            </a:rPr>
            <a:t>dan</a:t>
          </a:r>
          <a:r>
            <a:rPr lang="en-US" sz="1800" kern="1200" dirty="0" smtClean="0">
              <a:latin typeface="Segoe UI Semibold" panose="020B0702040204020203" pitchFamily="34" charset="0"/>
              <a:cs typeface="Segoe UI Semibold" panose="020B0702040204020203" pitchFamily="34" charset="0"/>
            </a:rPr>
            <a:t> Mobile</a:t>
          </a:r>
          <a:endParaRPr lang="en-US" sz="1800" kern="1200" dirty="0"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2347732" y="1648650"/>
        <a:ext cx="1740740" cy="1884300"/>
      </dsp:txXfrm>
    </dsp:sp>
    <dsp:sp modelId="{3ADDB69C-BAB3-40D3-B237-A3D8CA9F6E2C}">
      <dsp:nvSpPr>
        <dsp:cNvPr id="0" name=""/>
        <dsp:cNvSpPr/>
      </dsp:nvSpPr>
      <dsp:spPr>
        <a:xfrm>
          <a:off x="4504156" y="1554480"/>
          <a:ext cx="1929080" cy="20726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atin typeface="Segoe UI Semibold" panose="020B0702040204020203" pitchFamily="34" charset="0"/>
              <a:cs typeface="Segoe UI Semibold" panose="020B0702040204020203" pitchFamily="34" charset="0"/>
            </a:rPr>
            <a:t>Teknologi</a:t>
          </a:r>
          <a:r>
            <a:rPr lang="en-US" sz="1800" kern="1200" dirty="0" smtClean="0">
              <a:latin typeface="Segoe UI Semibold" panose="020B0702040204020203" pitchFamily="34" charset="0"/>
              <a:cs typeface="Segoe UI Semibold" panose="020B0702040204020203" pitchFamily="34" charset="0"/>
            </a:rPr>
            <a:t> </a:t>
          </a:r>
          <a:r>
            <a:rPr lang="en-US" sz="1800" kern="1200" dirty="0" err="1" smtClean="0">
              <a:latin typeface="Segoe UI Semibold" panose="020B0702040204020203" pitchFamily="34" charset="0"/>
              <a:cs typeface="Segoe UI Semibold" panose="020B0702040204020203" pitchFamily="34" charset="0"/>
            </a:rPr>
            <a:t>Kolaborasi</a:t>
          </a:r>
          <a:r>
            <a:rPr lang="en-US" sz="1800" kern="1200" dirty="0" smtClean="0">
              <a:latin typeface="Segoe UI Semibold" panose="020B0702040204020203" pitchFamily="34" charset="0"/>
              <a:cs typeface="Segoe UI Semibold" panose="020B0702040204020203" pitchFamily="34" charset="0"/>
            </a:rPr>
            <a:t> </a:t>
          </a:r>
          <a:r>
            <a:rPr lang="en-US" sz="1800" kern="1200" dirty="0" err="1" smtClean="0">
              <a:latin typeface="Segoe UI Semibold" panose="020B0702040204020203" pitchFamily="34" charset="0"/>
              <a:cs typeface="Segoe UI Semibold" panose="020B0702040204020203" pitchFamily="34" charset="0"/>
            </a:rPr>
            <a:t>dan</a:t>
          </a:r>
          <a:r>
            <a:rPr lang="en-US" sz="1800" kern="1200" dirty="0" smtClean="0">
              <a:latin typeface="Segoe UI Semibold" panose="020B0702040204020203" pitchFamily="34" charset="0"/>
              <a:cs typeface="Segoe UI Semibold" panose="020B0702040204020203" pitchFamily="34" charset="0"/>
            </a:rPr>
            <a:t> </a:t>
          </a:r>
          <a:r>
            <a:rPr lang="en-US" sz="1800" kern="1200" dirty="0" err="1" smtClean="0">
              <a:latin typeface="Segoe UI Semibold" panose="020B0702040204020203" pitchFamily="34" charset="0"/>
              <a:cs typeface="Segoe UI Semibold" panose="020B0702040204020203" pitchFamily="34" charset="0"/>
            </a:rPr>
            <a:t>Komunikasi</a:t>
          </a:r>
          <a:endParaRPr lang="en-US" sz="1800" kern="1200" dirty="0"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4598326" y="1648650"/>
        <a:ext cx="1740740" cy="1884300"/>
      </dsp:txXfrm>
    </dsp:sp>
    <dsp:sp modelId="{B903A38A-1B82-4448-B9AF-34FB6FE37391}">
      <dsp:nvSpPr>
        <dsp:cNvPr id="0" name=""/>
        <dsp:cNvSpPr/>
      </dsp:nvSpPr>
      <dsp:spPr>
        <a:xfrm>
          <a:off x="6754750" y="1554480"/>
          <a:ext cx="1929080" cy="20726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atin typeface="Segoe UI Semibold" panose="020B0702040204020203" pitchFamily="34" charset="0"/>
              <a:cs typeface="Segoe UI Semibold" panose="020B0702040204020203" pitchFamily="34" charset="0"/>
            </a:rPr>
            <a:t>Keberlanjutan</a:t>
          </a:r>
          <a:r>
            <a:rPr lang="en-US" sz="1800" kern="1200" dirty="0" smtClean="0">
              <a:latin typeface="Segoe UI Semibold" panose="020B0702040204020203" pitchFamily="34" charset="0"/>
              <a:cs typeface="Segoe UI Semibold" panose="020B0702040204020203" pitchFamily="34" charset="0"/>
            </a:rPr>
            <a:t> </a:t>
          </a:r>
          <a:r>
            <a:rPr lang="en-US" sz="1800" kern="1200" dirty="0" err="1" smtClean="0">
              <a:latin typeface="Segoe UI Semibold" panose="020B0702040204020203" pitchFamily="34" charset="0"/>
              <a:cs typeface="Segoe UI Semibold" panose="020B0702040204020203" pitchFamily="34" charset="0"/>
            </a:rPr>
            <a:t>dan</a:t>
          </a:r>
          <a:r>
            <a:rPr lang="en-US" sz="1800" kern="1200" dirty="0" smtClean="0">
              <a:latin typeface="Segoe UI Semibold" panose="020B0702040204020203" pitchFamily="34" charset="0"/>
              <a:cs typeface="Segoe UI Semibold" panose="020B0702040204020203" pitchFamily="34" charset="0"/>
            </a:rPr>
            <a:t> </a:t>
          </a:r>
          <a:r>
            <a:rPr lang="en-US" sz="1800" kern="1200" dirty="0" err="1" smtClean="0">
              <a:latin typeface="Segoe UI Semibold" panose="020B0702040204020203" pitchFamily="34" charset="0"/>
              <a:cs typeface="Segoe UI Semibold" panose="020B0702040204020203" pitchFamily="34" charset="0"/>
            </a:rPr>
            <a:t>Isu</a:t>
          </a:r>
          <a:r>
            <a:rPr lang="en-US" sz="1800" kern="1200" dirty="0" smtClean="0">
              <a:latin typeface="Segoe UI Semibold" panose="020B0702040204020203" pitchFamily="34" charset="0"/>
              <a:cs typeface="Segoe UI Semibold" panose="020B0702040204020203" pitchFamily="34" charset="0"/>
            </a:rPr>
            <a:t> </a:t>
          </a:r>
          <a:r>
            <a:rPr lang="en-US" sz="1800" kern="1200" dirty="0" err="1" smtClean="0">
              <a:latin typeface="Segoe UI Semibold" panose="020B0702040204020203" pitchFamily="34" charset="0"/>
              <a:cs typeface="Segoe UI Semibold" panose="020B0702040204020203" pitchFamily="34" charset="0"/>
            </a:rPr>
            <a:t>Etikal</a:t>
          </a:r>
          <a:endParaRPr lang="en-US" sz="1800" kern="1200" dirty="0"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6848920" y="1648650"/>
        <a:ext cx="1740740" cy="18843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910E7-AC73-4457-8599-C134A3295832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D5557-D9B2-45E3-A0BB-272837049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6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.com/c/en/us/solutions/collateral/enterprise-networks/802-11ac-solution/q-and-a-c67-734152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Hal 118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D5557-D9B2-45E3-A0BB-2728370490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16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Hal 131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D5557-D9B2-45E3-A0BB-27283704909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30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Hal 136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D5557-D9B2-45E3-A0BB-27283704909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30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Hal 136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D5557-D9B2-45E3-A0BB-27283704909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30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Hal 136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D5557-D9B2-45E3-A0BB-27283704909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30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Hal 136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D5557-D9B2-45E3-A0BB-27283704909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30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Hal 118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D5557-D9B2-45E3-A0BB-2728370490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30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Hal 118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D5557-D9B2-45E3-A0BB-2728370490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30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Hal 118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D5557-D9B2-45E3-A0BB-2728370490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30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https://www.cisco.com/c/en/us/solutions/collateral/enterprise-networks/802-11ac-solution/q-and-a-c67-734152.html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D5557-D9B2-45E3-A0BB-2728370490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50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Hal 131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D5557-D9B2-45E3-A0BB-27283704909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30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Hal 131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D5557-D9B2-45E3-A0BB-27283704909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30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Hal 131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D5557-D9B2-45E3-A0BB-27283704909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30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Hal 131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D5557-D9B2-45E3-A0BB-27283704909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30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38EC6-AC25-4EDC-93A0-8B6C5AB7D03F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0DC5-1BC3-412F-942C-4D1ED4BC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36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38EC6-AC25-4EDC-93A0-8B6C5AB7D03F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0DC5-1BC3-412F-942C-4D1ED4BC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38EC6-AC25-4EDC-93A0-8B6C5AB7D03F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0DC5-1BC3-412F-942C-4D1ED4BC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02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38EC6-AC25-4EDC-93A0-8B6C5AB7D03F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0DC5-1BC3-412F-942C-4D1ED4BC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17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38EC6-AC25-4EDC-93A0-8B6C5AB7D03F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0DC5-1BC3-412F-942C-4D1ED4BC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12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38EC6-AC25-4EDC-93A0-8B6C5AB7D03F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0DC5-1BC3-412F-942C-4D1ED4BC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09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38EC6-AC25-4EDC-93A0-8B6C5AB7D03F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0DC5-1BC3-412F-942C-4D1ED4BC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0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38EC6-AC25-4EDC-93A0-8B6C5AB7D03F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0DC5-1BC3-412F-942C-4D1ED4BC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68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38EC6-AC25-4EDC-93A0-8B6C5AB7D03F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0DC5-1BC3-412F-942C-4D1ED4BC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9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38EC6-AC25-4EDC-93A0-8B6C5AB7D03F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0DC5-1BC3-412F-942C-4D1ED4BC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0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38EC6-AC25-4EDC-93A0-8B6C5AB7D03F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0DC5-1BC3-412F-942C-4D1ED4BC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6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38EC6-AC25-4EDC-93A0-8B6C5AB7D03F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40DC5-1BC3-412F-942C-4D1ED4BC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4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14600"/>
            <a:ext cx="9144000" cy="1524001"/>
          </a:xfrm>
          <a:solidFill>
            <a:schemeClr val="tx2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Jaringan </a:t>
            </a:r>
            <a:r>
              <a:rPr lang="en-US" sz="4000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Komunikasi</a:t>
            </a:r>
            <a:endParaRPr lang="en-US" sz="40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191000"/>
            <a:ext cx="9144000" cy="381000"/>
          </a:xfrm>
          <a:solidFill>
            <a:schemeClr val="accent6">
              <a:lumMod val="75000"/>
            </a:schemeClr>
          </a:solidFill>
          <a:ln>
            <a:noFill/>
          </a:ln>
        </p:spPr>
        <p:txBody>
          <a:bodyPr anchor="ctr">
            <a:normAutofit lnSpcReduction="10000"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Fauzi Adi Rafrastara</a:t>
            </a:r>
            <a:endParaRPr lang="en-US" sz="20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2" descr="E:\OneDrive\Documents\IMAGES\Logo\Official Logo Universitas Dian Nuswanto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73236"/>
            <a:ext cx="1707964" cy="17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2109"/>
              </p:ext>
            </p:extLst>
          </p:nvPr>
        </p:nvGraphicFramePr>
        <p:xfrm>
          <a:off x="0" y="5842000"/>
          <a:ext cx="9144001" cy="101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786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647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121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884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Mata </a:t>
                      </a:r>
                      <a:r>
                        <a:rPr lang="en-US" dirty="0" err="1" smtClean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Kuliah</a:t>
                      </a:r>
                      <a:endParaRPr lang="en-US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Pertemuan</a:t>
                      </a:r>
                      <a:endParaRPr lang="en-US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Program </a:t>
                      </a:r>
                      <a:r>
                        <a:rPr lang="en-US" dirty="0" err="1" smtClean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Studi</a:t>
                      </a:r>
                      <a:endParaRPr lang="en-US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Fakultas</a:t>
                      </a:r>
                      <a:endParaRPr lang="en-US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002060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Sistem</a:t>
                      </a:r>
                      <a:r>
                        <a:rPr lang="en-US" dirty="0" smtClean="0">
                          <a:solidFill>
                            <a:srgbClr val="002060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2060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Informasi</a:t>
                      </a:r>
                      <a:endParaRPr lang="en-US" dirty="0">
                        <a:solidFill>
                          <a:srgbClr val="002060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4</a:t>
                      </a:r>
                      <a:endParaRPr lang="en-US" dirty="0">
                        <a:solidFill>
                          <a:srgbClr val="002060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002060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Teknik</a:t>
                      </a:r>
                      <a:r>
                        <a:rPr lang="en-US" dirty="0" smtClean="0">
                          <a:solidFill>
                            <a:srgbClr val="002060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2060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Informatika</a:t>
                      </a:r>
                      <a:r>
                        <a:rPr lang="en-US" dirty="0" smtClean="0">
                          <a:solidFill>
                            <a:srgbClr val="002060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(S1)</a:t>
                      </a:r>
                      <a:endParaRPr lang="en-US" dirty="0">
                        <a:solidFill>
                          <a:srgbClr val="002060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002060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Ilmu</a:t>
                      </a:r>
                      <a:r>
                        <a:rPr lang="en-US" dirty="0" smtClean="0">
                          <a:solidFill>
                            <a:srgbClr val="002060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2060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Komputer</a:t>
                      </a:r>
                      <a:endParaRPr lang="en-US" dirty="0">
                        <a:solidFill>
                          <a:srgbClr val="002060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98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6" r="19450"/>
          <a:stretch/>
        </p:blipFill>
        <p:spPr bwMode="auto">
          <a:xfrm>
            <a:off x="5105399" y="-60252"/>
            <a:ext cx="4038601" cy="691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Jaringan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 </a:t>
            </a:r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Terminology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 Network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1981200"/>
            <a:ext cx="4953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0900" indent="-850900">
              <a:spcAft>
                <a:spcPts val="1200"/>
              </a:spcAft>
              <a:tabLst>
                <a:tab pos="630238" algn="l"/>
              </a:tabLst>
            </a:pPr>
            <a:r>
              <a:rPr lang="en-US" sz="24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2G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4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	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komunikasi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suara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850900" indent="-850900">
              <a:spcAft>
                <a:spcPts val="1200"/>
              </a:spcAft>
              <a:tabLst>
                <a:tab pos="630238" algn="l"/>
              </a:tabLst>
            </a:pPr>
            <a:r>
              <a:rPr lang="en-US" sz="24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3G	: 	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komunikasi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suara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data.</a:t>
            </a:r>
          </a:p>
          <a:p>
            <a:pPr marL="850900" indent="-850900">
              <a:spcAft>
                <a:spcPts val="1200"/>
              </a:spcAft>
              <a:tabLst>
                <a:tab pos="630238" algn="l"/>
              </a:tabLst>
            </a:pPr>
            <a:r>
              <a:rPr lang="en-US" sz="24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4G	: 	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koneksi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internet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kecepatan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tinggi</a:t>
            </a:r>
            <a:r>
              <a:rPr lang="en-US" sz="2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menggunakan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pita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lebar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atau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broadband)</a:t>
            </a:r>
          </a:p>
          <a:p>
            <a:pPr marL="850900" indent="-850900">
              <a:spcAft>
                <a:spcPts val="1200"/>
              </a:spcAft>
              <a:tabLst>
                <a:tab pos="630238" algn="l"/>
              </a:tabLst>
            </a:pPr>
            <a:r>
              <a:rPr lang="en-US" sz="24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5G	: 	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Next-generation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jaringan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komunikasi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telepon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seluler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92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Smart city and communication network concept. iot(internet of things). ict(information communication network). Premium Photo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1"/>
          <a:stretch/>
        </p:blipFill>
        <p:spPr bwMode="auto">
          <a:xfrm>
            <a:off x="0" y="-34814"/>
            <a:ext cx="9144000" cy="689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24443" y="-34814"/>
            <a:ext cx="7693709" cy="2947668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271396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179077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  <a:gd name="connsiteX0" fmla="*/ 0 w 5335869"/>
              <a:gd name="connsiteY0" fmla="*/ 0 h 1178761"/>
              <a:gd name="connsiteX1" fmla="*/ 5335869 w 5335869"/>
              <a:gd name="connsiteY1" fmla="*/ 10862 h 1178761"/>
              <a:gd name="connsiteX2" fmla="*/ 4192265 w 5335869"/>
              <a:gd name="connsiteY2" fmla="*/ 1178761 h 1178761"/>
              <a:gd name="connsiteX3" fmla="*/ 13188 w 5335869"/>
              <a:gd name="connsiteY3" fmla="*/ 1173568 h 1178761"/>
              <a:gd name="connsiteX4" fmla="*/ 0 w 5335869"/>
              <a:gd name="connsiteY4" fmla="*/ 0 h 1178761"/>
              <a:gd name="connsiteX0" fmla="*/ 0 w 5322681"/>
              <a:gd name="connsiteY0" fmla="*/ 12064 h 1167899"/>
              <a:gd name="connsiteX1" fmla="*/ 5322681 w 5322681"/>
              <a:gd name="connsiteY1" fmla="*/ 0 h 1167899"/>
              <a:gd name="connsiteX2" fmla="*/ 4179077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2064 h 1167899"/>
              <a:gd name="connsiteX0" fmla="*/ 0 w 5322681"/>
              <a:gd name="connsiteY0" fmla="*/ 12064 h 1167899"/>
              <a:gd name="connsiteX1" fmla="*/ 5322681 w 5322681"/>
              <a:gd name="connsiteY1" fmla="*/ 0 h 1167899"/>
              <a:gd name="connsiteX2" fmla="*/ 4179077 w 5322681"/>
              <a:gd name="connsiteY2" fmla="*/ 1167899 h 1167899"/>
              <a:gd name="connsiteX3" fmla="*/ 0 w 5322681"/>
              <a:gd name="connsiteY3" fmla="*/ 1155064 h 1167899"/>
              <a:gd name="connsiteX4" fmla="*/ 0 w 5322681"/>
              <a:gd name="connsiteY4" fmla="*/ 12064 h 1167899"/>
              <a:gd name="connsiteX0" fmla="*/ 0 w 5322681"/>
              <a:gd name="connsiteY0" fmla="*/ 12064 h 1177990"/>
              <a:gd name="connsiteX1" fmla="*/ 5322681 w 5322681"/>
              <a:gd name="connsiteY1" fmla="*/ 0 h 1177990"/>
              <a:gd name="connsiteX2" fmla="*/ 4179077 w 5322681"/>
              <a:gd name="connsiteY2" fmla="*/ 1167899 h 1177990"/>
              <a:gd name="connsiteX3" fmla="*/ 13188 w 5322681"/>
              <a:gd name="connsiteY3" fmla="*/ 1177990 h 1177990"/>
              <a:gd name="connsiteX4" fmla="*/ 0 w 5322681"/>
              <a:gd name="connsiteY4" fmla="*/ 12064 h 1177990"/>
              <a:gd name="connsiteX0" fmla="*/ 0 w 5322681"/>
              <a:gd name="connsiteY0" fmla="*/ 12064 h 1170348"/>
              <a:gd name="connsiteX1" fmla="*/ 5322681 w 5322681"/>
              <a:gd name="connsiteY1" fmla="*/ 0 h 1170348"/>
              <a:gd name="connsiteX2" fmla="*/ 4179077 w 5322681"/>
              <a:gd name="connsiteY2" fmla="*/ 1167899 h 1170348"/>
              <a:gd name="connsiteX3" fmla="*/ 26376 w 5322681"/>
              <a:gd name="connsiteY3" fmla="*/ 1170348 h 1170348"/>
              <a:gd name="connsiteX4" fmla="*/ 0 w 5322681"/>
              <a:gd name="connsiteY4" fmla="*/ 12064 h 1170348"/>
              <a:gd name="connsiteX0" fmla="*/ 39565 w 5362246"/>
              <a:gd name="connsiteY0" fmla="*/ 12064 h 1170348"/>
              <a:gd name="connsiteX1" fmla="*/ 5362246 w 5362246"/>
              <a:gd name="connsiteY1" fmla="*/ 0 h 1170348"/>
              <a:gd name="connsiteX2" fmla="*/ 4218642 w 5362246"/>
              <a:gd name="connsiteY2" fmla="*/ 1167899 h 1170348"/>
              <a:gd name="connsiteX3" fmla="*/ 65941 w 5362246"/>
              <a:gd name="connsiteY3" fmla="*/ 1170348 h 1170348"/>
              <a:gd name="connsiteX4" fmla="*/ 0 w 5362246"/>
              <a:gd name="connsiteY4" fmla="*/ 1144973 h 1170348"/>
              <a:gd name="connsiteX5" fmla="*/ 39565 w 5362246"/>
              <a:gd name="connsiteY5" fmla="*/ 12064 h 1170348"/>
              <a:gd name="connsiteX0" fmla="*/ 52753 w 5375434"/>
              <a:gd name="connsiteY0" fmla="*/ 12064 h 1178218"/>
              <a:gd name="connsiteX1" fmla="*/ 5375434 w 5375434"/>
              <a:gd name="connsiteY1" fmla="*/ 0 h 1178218"/>
              <a:gd name="connsiteX2" fmla="*/ 4231830 w 5375434"/>
              <a:gd name="connsiteY2" fmla="*/ 1167899 h 1178218"/>
              <a:gd name="connsiteX3" fmla="*/ 79129 w 5375434"/>
              <a:gd name="connsiteY3" fmla="*/ 1170348 h 1178218"/>
              <a:gd name="connsiteX4" fmla="*/ 0 w 5375434"/>
              <a:gd name="connsiteY4" fmla="*/ 1175541 h 1178218"/>
              <a:gd name="connsiteX5" fmla="*/ 52753 w 5375434"/>
              <a:gd name="connsiteY5" fmla="*/ 12064 h 1178218"/>
              <a:gd name="connsiteX0" fmla="*/ 52753 w 5375434"/>
              <a:gd name="connsiteY0" fmla="*/ 12064 h 1175541"/>
              <a:gd name="connsiteX1" fmla="*/ 5375434 w 5375434"/>
              <a:gd name="connsiteY1" fmla="*/ 0 h 1175541"/>
              <a:gd name="connsiteX2" fmla="*/ 4231830 w 5375434"/>
              <a:gd name="connsiteY2" fmla="*/ 1167899 h 1175541"/>
              <a:gd name="connsiteX3" fmla="*/ 0 w 5375434"/>
              <a:gd name="connsiteY3" fmla="*/ 1175541 h 1175541"/>
              <a:gd name="connsiteX4" fmla="*/ 52753 w 5375434"/>
              <a:gd name="connsiteY4" fmla="*/ 12064 h 1175541"/>
              <a:gd name="connsiteX0" fmla="*/ 16921 w 5339602"/>
              <a:gd name="connsiteY0" fmla="*/ 12064 h 1179001"/>
              <a:gd name="connsiteX1" fmla="*/ 5339602 w 5339602"/>
              <a:gd name="connsiteY1" fmla="*/ 0 h 1179001"/>
              <a:gd name="connsiteX2" fmla="*/ 4195998 w 5339602"/>
              <a:gd name="connsiteY2" fmla="*/ 1167899 h 1179001"/>
              <a:gd name="connsiteX3" fmla="*/ 0 w 5339602"/>
              <a:gd name="connsiteY3" fmla="*/ 1179001 h 1179001"/>
              <a:gd name="connsiteX4" fmla="*/ 16921 w 5339602"/>
              <a:gd name="connsiteY4" fmla="*/ 12064 h 1179001"/>
              <a:gd name="connsiteX0" fmla="*/ 16921 w 5339602"/>
              <a:gd name="connsiteY0" fmla="*/ 12064 h 1179001"/>
              <a:gd name="connsiteX1" fmla="*/ 5339602 w 5339602"/>
              <a:gd name="connsiteY1" fmla="*/ 0 h 1179001"/>
              <a:gd name="connsiteX2" fmla="*/ 4195998 w 5339602"/>
              <a:gd name="connsiteY2" fmla="*/ 1167899 h 1179001"/>
              <a:gd name="connsiteX3" fmla="*/ 0 w 5339602"/>
              <a:gd name="connsiteY3" fmla="*/ 1179001 h 1179001"/>
              <a:gd name="connsiteX4" fmla="*/ 16921 w 5339602"/>
              <a:gd name="connsiteY4" fmla="*/ 12064 h 1179001"/>
              <a:gd name="connsiteX0" fmla="*/ 16921 w 5339602"/>
              <a:gd name="connsiteY0" fmla="*/ 12064 h 1179001"/>
              <a:gd name="connsiteX1" fmla="*/ 5339602 w 5339602"/>
              <a:gd name="connsiteY1" fmla="*/ 0 h 1179001"/>
              <a:gd name="connsiteX2" fmla="*/ 4130056 w 5339602"/>
              <a:gd name="connsiteY2" fmla="*/ 1167899 h 1179001"/>
              <a:gd name="connsiteX3" fmla="*/ 0 w 5339602"/>
              <a:gd name="connsiteY3" fmla="*/ 1179001 h 1179001"/>
              <a:gd name="connsiteX4" fmla="*/ 16921 w 5339602"/>
              <a:gd name="connsiteY4" fmla="*/ 12064 h 1179001"/>
              <a:gd name="connsiteX0" fmla="*/ 16921 w 5339602"/>
              <a:gd name="connsiteY0" fmla="*/ 12064 h 1190825"/>
              <a:gd name="connsiteX1" fmla="*/ 5339602 w 5339602"/>
              <a:gd name="connsiteY1" fmla="*/ 0 h 1190825"/>
              <a:gd name="connsiteX2" fmla="*/ 4169622 w 5339602"/>
              <a:gd name="connsiteY2" fmla="*/ 1190825 h 1190825"/>
              <a:gd name="connsiteX3" fmla="*/ 0 w 5339602"/>
              <a:gd name="connsiteY3" fmla="*/ 1179001 h 1190825"/>
              <a:gd name="connsiteX4" fmla="*/ 16921 w 5339602"/>
              <a:gd name="connsiteY4" fmla="*/ 12064 h 1190825"/>
              <a:gd name="connsiteX0" fmla="*/ 16921 w 5339602"/>
              <a:gd name="connsiteY0" fmla="*/ 12064 h 1179001"/>
              <a:gd name="connsiteX1" fmla="*/ 5339602 w 5339602"/>
              <a:gd name="connsiteY1" fmla="*/ 0 h 1179001"/>
              <a:gd name="connsiteX2" fmla="*/ 4130057 w 5339602"/>
              <a:gd name="connsiteY2" fmla="*/ 1164905 h 1179001"/>
              <a:gd name="connsiteX3" fmla="*/ 0 w 5339602"/>
              <a:gd name="connsiteY3" fmla="*/ 1179001 h 1179001"/>
              <a:gd name="connsiteX4" fmla="*/ 16921 w 5339602"/>
              <a:gd name="connsiteY4" fmla="*/ 12064 h 1179001"/>
              <a:gd name="connsiteX0" fmla="*/ 16921 w 5339602"/>
              <a:gd name="connsiteY0" fmla="*/ 12064 h 1182185"/>
              <a:gd name="connsiteX1" fmla="*/ 5339602 w 5339602"/>
              <a:gd name="connsiteY1" fmla="*/ 0 h 1182185"/>
              <a:gd name="connsiteX2" fmla="*/ 4169623 w 5339602"/>
              <a:gd name="connsiteY2" fmla="*/ 1182185 h 1182185"/>
              <a:gd name="connsiteX3" fmla="*/ 0 w 5339602"/>
              <a:gd name="connsiteY3" fmla="*/ 1179001 h 1182185"/>
              <a:gd name="connsiteX4" fmla="*/ 16921 w 5339602"/>
              <a:gd name="connsiteY4" fmla="*/ 12064 h 1182185"/>
              <a:gd name="connsiteX0" fmla="*/ 3733 w 5326414"/>
              <a:gd name="connsiteY0" fmla="*/ 12064 h 1186691"/>
              <a:gd name="connsiteX1" fmla="*/ 5326414 w 5326414"/>
              <a:gd name="connsiteY1" fmla="*/ 0 h 1186691"/>
              <a:gd name="connsiteX2" fmla="*/ 4156435 w 5326414"/>
              <a:gd name="connsiteY2" fmla="*/ 1182185 h 1186691"/>
              <a:gd name="connsiteX3" fmla="*/ 0 w 5326414"/>
              <a:gd name="connsiteY3" fmla="*/ 1186691 h 1186691"/>
              <a:gd name="connsiteX4" fmla="*/ 3733 w 5326414"/>
              <a:gd name="connsiteY4" fmla="*/ 12064 h 1186691"/>
              <a:gd name="connsiteX0" fmla="*/ 3733 w 5326414"/>
              <a:gd name="connsiteY0" fmla="*/ 12064 h 1186691"/>
              <a:gd name="connsiteX1" fmla="*/ 5326414 w 5326414"/>
              <a:gd name="connsiteY1" fmla="*/ 0 h 1186691"/>
              <a:gd name="connsiteX2" fmla="*/ 4156435 w 5326414"/>
              <a:gd name="connsiteY2" fmla="*/ 1182185 h 1186691"/>
              <a:gd name="connsiteX3" fmla="*/ 0 w 5326414"/>
              <a:gd name="connsiteY3" fmla="*/ 1186691 h 1186691"/>
              <a:gd name="connsiteX4" fmla="*/ 3733 w 5326414"/>
              <a:gd name="connsiteY4" fmla="*/ 12064 h 1186691"/>
              <a:gd name="connsiteX0" fmla="*/ 3733 w 5326414"/>
              <a:gd name="connsiteY0" fmla="*/ 12064 h 1186691"/>
              <a:gd name="connsiteX1" fmla="*/ 5326414 w 5326414"/>
              <a:gd name="connsiteY1" fmla="*/ 0 h 1186691"/>
              <a:gd name="connsiteX2" fmla="*/ 4156435 w 5326414"/>
              <a:gd name="connsiteY2" fmla="*/ 1182185 h 1186691"/>
              <a:gd name="connsiteX3" fmla="*/ 0 w 5326414"/>
              <a:gd name="connsiteY3" fmla="*/ 1186691 h 1186691"/>
              <a:gd name="connsiteX4" fmla="*/ 3733 w 5326414"/>
              <a:gd name="connsiteY4" fmla="*/ 12064 h 1186691"/>
              <a:gd name="connsiteX0" fmla="*/ 3733 w 5326414"/>
              <a:gd name="connsiteY0" fmla="*/ 12064 h 1189875"/>
              <a:gd name="connsiteX1" fmla="*/ 5326414 w 5326414"/>
              <a:gd name="connsiteY1" fmla="*/ 0 h 1189875"/>
              <a:gd name="connsiteX2" fmla="*/ 4037739 w 5326414"/>
              <a:gd name="connsiteY2" fmla="*/ 1189875 h 1189875"/>
              <a:gd name="connsiteX3" fmla="*/ 0 w 5326414"/>
              <a:gd name="connsiteY3" fmla="*/ 1186691 h 1189875"/>
              <a:gd name="connsiteX4" fmla="*/ 3733 w 5326414"/>
              <a:gd name="connsiteY4" fmla="*/ 12064 h 118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6414" h="1189875">
                <a:moveTo>
                  <a:pt x="3733" y="12064"/>
                </a:moveTo>
                <a:lnTo>
                  <a:pt x="5326414" y="0"/>
                </a:lnTo>
                <a:lnTo>
                  <a:pt x="4037739" y="1189875"/>
                </a:lnTo>
                <a:cubicBezTo>
                  <a:pt x="4076615" y="1183687"/>
                  <a:pt x="1385478" y="1185189"/>
                  <a:pt x="0" y="1186691"/>
                </a:cubicBezTo>
                <a:cubicBezTo>
                  <a:pt x="1244" y="795149"/>
                  <a:pt x="2489" y="403606"/>
                  <a:pt x="3733" y="1206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4000" b="1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en-US" sz="3600" b="1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INFRASTRUKTUR JARINGAN </a:t>
            </a:r>
          </a:p>
          <a:p>
            <a:pPr algn="just"/>
            <a:r>
              <a:rPr lang="en-US" sz="3600" b="1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WIRELESS DAN MOBILE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-19050" y="2893802"/>
            <a:ext cx="4114800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 Wireless Net &amp; Mob Infrastructure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9400" y="6781800"/>
            <a:ext cx="2499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rawpixel.com (freepik.com)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84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6" r="19450"/>
          <a:stretch/>
        </p:blipFill>
        <p:spPr bwMode="auto">
          <a:xfrm>
            <a:off x="5105399" y="-60252"/>
            <a:ext cx="4038601" cy="691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Infrastruktur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Mobile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i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Mobile Infrastructure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2767578"/>
            <a:ext cx="4114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Infrastruktur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mobile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membutuhkan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integrasi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beberapa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komponen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yaitu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teknologi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software,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keamanan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serta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perangkat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untuk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mengelola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mengatur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komunikasi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wireless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tersebut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US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67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00" y="609600"/>
            <a:ext cx="5222899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Wi-Fi (Wireless Fidelity)</a:t>
            </a: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</a:t>
            </a:r>
            <a:r>
              <a:rPr lang="en-US" i="1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Pengantar</a:t>
            </a:r>
            <a:r>
              <a:rPr lang="en-US" i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Wi-Fi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1676400"/>
            <a:ext cx="37687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0900" indent="-850900">
              <a:spcAft>
                <a:spcPts val="1200"/>
              </a:spcAft>
              <a:tabLst>
                <a:tab pos="630238" algn="l"/>
              </a:tabLst>
            </a:pPr>
            <a:r>
              <a:rPr lang="en-US" sz="24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Wi-Fi (Wireless Fidelity)</a:t>
            </a:r>
          </a:p>
          <a:p>
            <a:pPr>
              <a:spcAft>
                <a:spcPts val="1200"/>
              </a:spcAft>
            </a:pP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Merupakan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metode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standard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suatu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komputer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terhubung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jaringan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nirkabel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Sekarang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hampir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semua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komputer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khususnya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laptop)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memiliki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fitur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Wi-Fi yang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telah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tersemat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dalamnya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sehingga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bisa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disambungkan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secara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nirkabel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wireless router.</a:t>
            </a:r>
          </a:p>
          <a:p>
            <a:pPr>
              <a:spcAft>
                <a:spcPts val="1200"/>
              </a:spcAft>
            </a:pP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Router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harus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terhubung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internet agar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perangkat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(laptop/HP/tablet)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kita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dapat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digunakan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berselancar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dunia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maya</a:t>
            </a:r>
            <a:r>
              <a:rPr lang="en-US" sz="19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9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07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05400" y="0"/>
            <a:ext cx="4038600" cy="684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105400" y="-228600"/>
            <a:ext cx="0" cy="7239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Wi-Fi (Wireless Fidelity)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</a:t>
            </a:r>
            <a:r>
              <a:rPr lang="en-US" i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Standard </a:t>
            </a:r>
            <a:r>
              <a:rPr lang="en-US" i="1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Teknologi</a:t>
            </a:r>
            <a:r>
              <a:rPr lang="en-US" i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Wi-Fi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1524000"/>
            <a:ext cx="48006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Wi-Fi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merupakan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teknologi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komunikasi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nirkabel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Mayoritas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perangkat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Wi-Fi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sekarang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menggunakan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standard yang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dibuat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oleh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IEEE (Institute of Electrical and Electronic Engineers)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>
              <a:spcAft>
                <a:spcPts val="1800"/>
              </a:spcAft>
            </a:pPr>
            <a:r>
              <a:rPr lang="en-US" sz="20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802.11</a:t>
            </a:r>
            <a:r>
              <a:rPr lang="en-US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adalah</a:t>
            </a:r>
            <a:r>
              <a:rPr lang="en-US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resmi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standard </a:t>
            </a:r>
            <a:r>
              <a:rPr lang="en-US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yang </a:t>
            </a:r>
            <a:r>
              <a:rPr lang="en-US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dikeluarkan</a:t>
            </a:r>
            <a:r>
              <a:rPr lang="en-US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oleh</a:t>
            </a:r>
            <a:r>
              <a:rPr lang="en-US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IEEE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terkait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teknologi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nirkabel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1800"/>
              </a:spcAft>
            </a:pPr>
            <a:r>
              <a:rPr lang="en-US" sz="20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802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maknanya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Projek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802 (1980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Februari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first meeting)</a:t>
            </a:r>
          </a:p>
          <a:p>
            <a:pPr>
              <a:spcAft>
                <a:spcPts val="1800"/>
              </a:spcAft>
            </a:pPr>
            <a:r>
              <a:rPr lang="en-US" sz="20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merupakan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kode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group di IEEE yang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fokus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meneliti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tentang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Wireless LAN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Mesh.</a:t>
            </a:r>
            <a:endParaRPr lang="en-US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3" name="Picture 5" descr="C:\Users\Fauzi\Downloads\pngegg (9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555008"/>
            <a:ext cx="2155878" cy="129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74756" y="1867406"/>
            <a:ext cx="26998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Wi-Fi Networking Standard (by IEEE):</a:t>
            </a:r>
          </a:p>
          <a:p>
            <a:pPr marL="684213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802.11</a:t>
            </a:r>
            <a:endParaRPr lang="en-US" sz="24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84213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802.11a</a:t>
            </a:r>
          </a:p>
          <a:p>
            <a:pPr marL="684213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802.11b</a:t>
            </a:r>
          </a:p>
          <a:p>
            <a:pPr marL="684213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802.11g</a:t>
            </a:r>
          </a:p>
          <a:p>
            <a:pPr marL="684213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802.11n</a:t>
            </a:r>
          </a:p>
          <a:p>
            <a:pPr marL="684213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802.11ac</a:t>
            </a:r>
            <a:endParaRPr lang="en-US" sz="24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60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Wi-Fi (Wireless Fidelity)</a:t>
            </a: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i="1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Perbandingan</a:t>
            </a:r>
            <a:r>
              <a:rPr lang="en-US" i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i="1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beberapa</a:t>
            </a:r>
            <a:r>
              <a:rPr lang="en-US" i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i="1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standar</a:t>
            </a:r>
            <a:r>
              <a:rPr lang="en-US" i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i="1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dari</a:t>
            </a:r>
            <a:r>
              <a:rPr lang="en-US" i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IEEE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" t="8988" r="8751"/>
          <a:stretch/>
        </p:blipFill>
        <p:spPr bwMode="auto">
          <a:xfrm>
            <a:off x="60287" y="1373992"/>
            <a:ext cx="9089821" cy="548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822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105400" y="0"/>
            <a:ext cx="4038600" cy="684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105400" y="-228600"/>
            <a:ext cx="0" cy="7239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Bluetooth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i="1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Pengantar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1861840"/>
            <a:ext cx="49530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Merupakan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teknologi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komunikasi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nirkabel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untuk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jarak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pendek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hingga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100 meter).</a:t>
            </a:r>
          </a:p>
          <a:p>
            <a:pPr>
              <a:spcAft>
                <a:spcPts val="1200"/>
              </a:spcAft>
            </a:pP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Mudah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ditemukan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berbagai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peralatan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elektronik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seperti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smartphone,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komputer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peralatan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medis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hingga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produk-produk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home entertainment.</a:t>
            </a:r>
          </a:p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Pairing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adalah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kondisi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saat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dua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perangkat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saling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tersambung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via </a:t>
            </a:r>
            <a:r>
              <a:rPr lang="en-US" sz="24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bluetooth</a:t>
            </a:r>
            <a:r>
              <a:rPr lang="en-US" sz="24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http://logok.org/wp-content/uploads/2014/09/Bluetooth-logo-and-wordmark-300x2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413504"/>
            <a:ext cx="3886200" cy="290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logok.org/wp-content/uploads/2014/09/Bluetooth-logo-and-wordmark-300x224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656" y="3632782"/>
            <a:ext cx="3168586" cy="2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logok.org/wp-content/uploads/2014/09/Bluetooth-logo-and-wordmark-300x224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160" y="2782907"/>
            <a:ext cx="2445494" cy="182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logok.org/wp-content/uploads/2014/09/Bluetooth-logo-and-wordmark-300x224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999" y="2096415"/>
            <a:ext cx="1682659" cy="125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logok.org/wp-content/uploads/2014/09/Bluetooth-logo-and-wordmark-300x224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856" y="1543018"/>
            <a:ext cx="1110556" cy="82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5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Wireless WAN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 Wireless WAN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37520428"/>
              </p:ext>
            </p:extLst>
          </p:nvPr>
        </p:nvGraphicFramePr>
        <p:xfrm>
          <a:off x="228600" y="1752600"/>
          <a:ext cx="50292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39104" y="914400"/>
            <a:ext cx="355249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 smtClean="0"/>
              <a:t>WANs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mobile computing </a:t>
            </a:r>
            <a:r>
              <a:rPr lang="en-US" dirty="0" err="1" smtClean="0"/>
              <a:t>dikenal</a:t>
            </a:r>
            <a:r>
              <a:rPr lang="en-US" dirty="0" smtClean="0"/>
              <a:t> dengan </a:t>
            </a:r>
            <a:r>
              <a:rPr lang="en-US" dirty="0" err="1" smtClean="0"/>
              <a:t>nama</a:t>
            </a:r>
            <a:r>
              <a:rPr lang="en-US" dirty="0" smtClean="0"/>
              <a:t> Wireless Wide Area Networks (WWANs).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Range WWAN </a:t>
            </a:r>
            <a:r>
              <a:rPr lang="en-US" dirty="0" err="1" smtClean="0"/>
              <a:t>tergantung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media </a:t>
            </a:r>
            <a:r>
              <a:rPr lang="en-US" dirty="0" err="1" smtClean="0"/>
              <a:t>transmisi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generasi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wireless yang </a:t>
            </a:r>
            <a:r>
              <a:rPr lang="en-US" dirty="0" err="1" smtClean="0"/>
              <a:t>digunakan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411069"/>
            <a:ext cx="525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dirty="0"/>
              <a:t>2 </a:t>
            </a:r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infrastruktur</a:t>
            </a:r>
            <a:r>
              <a:rPr lang="en-US" dirty="0"/>
              <a:t> wireless, </a:t>
            </a:r>
            <a:r>
              <a:rPr lang="en-US" dirty="0" err="1"/>
              <a:t>yaitu</a:t>
            </a:r>
            <a:r>
              <a:rPr lang="en-US" dirty="0"/>
              <a:t>: </a:t>
            </a:r>
            <a:r>
              <a:rPr lang="en-US" dirty="0" err="1"/>
              <a:t>WiMax</a:t>
            </a:r>
            <a:r>
              <a:rPr lang="en-US" dirty="0"/>
              <a:t> &amp; LANs.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0" y="5152072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 smtClean="0"/>
              <a:t>Wireless LANs menggunakan high-frequency radio wave untuk </a:t>
            </a:r>
            <a:r>
              <a:rPr lang="en-US" dirty="0" err="1" smtClean="0"/>
              <a:t>berkomunikasi</a:t>
            </a:r>
            <a:r>
              <a:rPr lang="en-US" dirty="0" smtClean="0"/>
              <a:t> </a:t>
            </a:r>
            <a:r>
              <a:rPr lang="en-US" dirty="0" err="1" smtClean="0"/>
              <a:t>antar</a:t>
            </a:r>
            <a:r>
              <a:rPr lang="en-US" dirty="0" smtClean="0"/>
              <a:t> computer, smartphone, atau </a:t>
            </a:r>
            <a:r>
              <a:rPr lang="en-US" dirty="0" err="1" smtClean="0"/>
              <a:t>perangkat</a:t>
            </a:r>
            <a:r>
              <a:rPr lang="en-US" dirty="0" smtClean="0"/>
              <a:t> lain yang </a:t>
            </a:r>
            <a:r>
              <a:rPr lang="en-US" dirty="0" err="1" smtClean="0"/>
              <a:t>terhubung</a:t>
            </a:r>
            <a:r>
              <a:rPr lang="en-US" dirty="0" smtClean="0"/>
              <a:t> ke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934670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dirty="0" err="1" smtClean="0"/>
              <a:t>Sebuah</a:t>
            </a:r>
            <a:r>
              <a:rPr lang="en-US" dirty="0" smtClean="0"/>
              <a:t> WLAN </a:t>
            </a:r>
            <a:r>
              <a:rPr lang="en-US" dirty="0" err="1" smtClean="0"/>
              <a:t>umumnya</a:t>
            </a:r>
            <a:r>
              <a:rPr lang="en-US" dirty="0" smtClean="0"/>
              <a:t> </a:t>
            </a:r>
            <a:r>
              <a:rPr lang="en-US" dirty="0" err="1" smtClean="0"/>
              <a:t>merupakan</a:t>
            </a:r>
            <a:r>
              <a:rPr lang="en-US" dirty="0" smtClean="0"/>
              <a:t> LAN </a:t>
            </a:r>
            <a:r>
              <a:rPr lang="en-US" dirty="0" err="1" smtClean="0"/>
              <a:t>biaa</a:t>
            </a:r>
            <a:r>
              <a:rPr lang="en-US" dirty="0" smtClean="0"/>
              <a:t> (</a:t>
            </a:r>
            <a:r>
              <a:rPr lang="en-US" dirty="0" err="1" smtClean="0"/>
              <a:t>kabel</a:t>
            </a:r>
            <a:r>
              <a:rPr lang="en-US" dirty="0" smtClean="0"/>
              <a:t>) yang </a:t>
            </a:r>
            <a:r>
              <a:rPr lang="en-US" dirty="0" err="1" smtClean="0"/>
              <a:t>dijadikan</a:t>
            </a:r>
            <a:r>
              <a:rPr lang="en-US" dirty="0" smtClean="0"/>
              <a:t> wireless dengan </a:t>
            </a:r>
            <a:r>
              <a:rPr lang="en-US" dirty="0" err="1" smtClean="0"/>
              <a:t>menambahkan</a:t>
            </a:r>
            <a:r>
              <a:rPr lang="en-US" dirty="0" smtClean="0"/>
              <a:t> wireless AP ke </a:t>
            </a:r>
            <a:r>
              <a:rPr lang="en-US" dirty="0" err="1" smtClean="0"/>
              <a:t>jaringan</a:t>
            </a:r>
            <a:r>
              <a:rPr lang="en-US" dirty="0" smtClean="0"/>
              <a:t> </a:t>
            </a:r>
            <a:r>
              <a:rPr lang="en-US" dirty="0" err="1" smtClean="0"/>
              <a:t>kabel</a:t>
            </a:r>
            <a:r>
              <a:rPr lang="en-US" dirty="0" smtClean="0"/>
              <a:t> (wired network)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86200" y="3124200"/>
            <a:ext cx="52578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 err="1" smtClean="0">
                <a:solidFill>
                  <a:srgbClr val="0070C0"/>
                </a:solidFill>
              </a:rPr>
              <a:t>WiMax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memiliki</a:t>
            </a:r>
            <a:r>
              <a:rPr lang="en-US" dirty="0" smtClean="0">
                <a:solidFill>
                  <a:srgbClr val="0070C0"/>
                </a:solidFill>
              </a:rPr>
              <a:t> basis standard IEEE 802.16 </a:t>
            </a:r>
            <a:r>
              <a:rPr lang="en-US" dirty="0" err="1" smtClean="0">
                <a:solidFill>
                  <a:srgbClr val="0070C0"/>
                </a:solidFill>
              </a:rPr>
              <a:t>dan</a:t>
            </a:r>
            <a:r>
              <a:rPr lang="en-US" dirty="0" smtClean="0">
                <a:solidFill>
                  <a:srgbClr val="0070C0"/>
                </a:solidFill>
              </a:rPr>
              <a:t> Metropolitan Area Network (MAN). </a:t>
            </a:r>
            <a:r>
              <a:rPr lang="en-US" dirty="0" err="1" smtClean="0">
                <a:solidFill>
                  <a:srgbClr val="0070C0"/>
                </a:solidFill>
              </a:rPr>
              <a:t>Memiliki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jangkauan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mencapai</a:t>
            </a:r>
            <a:r>
              <a:rPr lang="en-US" dirty="0" smtClean="0">
                <a:solidFill>
                  <a:srgbClr val="0070C0"/>
                </a:solidFill>
              </a:rPr>
              <a:t> 50 km.</a:t>
            </a:r>
          </a:p>
          <a:p>
            <a:pPr>
              <a:spcAft>
                <a:spcPts val="1200"/>
              </a:spcAft>
            </a:pPr>
            <a:r>
              <a:rPr lang="en-US" dirty="0" err="1" smtClean="0">
                <a:solidFill>
                  <a:srgbClr val="0070C0"/>
                </a:solidFill>
              </a:rPr>
              <a:t>Mentransmisikan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suara</a:t>
            </a:r>
            <a:r>
              <a:rPr lang="en-US" dirty="0" smtClean="0">
                <a:solidFill>
                  <a:srgbClr val="0070C0"/>
                </a:solidFill>
              </a:rPr>
              <a:t>, data, </a:t>
            </a:r>
            <a:r>
              <a:rPr lang="en-US" dirty="0" err="1" smtClean="0">
                <a:solidFill>
                  <a:srgbClr val="0070C0"/>
                </a:solidFill>
              </a:rPr>
              <a:t>juga</a:t>
            </a:r>
            <a:r>
              <a:rPr lang="en-US" dirty="0" smtClean="0">
                <a:solidFill>
                  <a:srgbClr val="0070C0"/>
                </a:solidFill>
              </a:rPr>
              <a:t> video </a:t>
            </a:r>
            <a:r>
              <a:rPr lang="en-US" dirty="0" err="1" smtClean="0">
                <a:solidFill>
                  <a:srgbClr val="0070C0"/>
                </a:solidFill>
              </a:rPr>
              <a:t>melalui</a:t>
            </a:r>
            <a:r>
              <a:rPr lang="en-US" dirty="0" smtClean="0">
                <a:solidFill>
                  <a:srgbClr val="0070C0"/>
                </a:solidFill>
              </a:rPr>
              <a:t> high-frequency radio signal ke </a:t>
            </a:r>
            <a:r>
              <a:rPr lang="en-US" dirty="0" err="1" smtClean="0">
                <a:solidFill>
                  <a:srgbClr val="0070C0"/>
                </a:solidFill>
              </a:rPr>
              <a:t>perusahaan</a:t>
            </a:r>
            <a:r>
              <a:rPr lang="en-US" dirty="0" smtClean="0">
                <a:solidFill>
                  <a:srgbClr val="0070C0"/>
                </a:solidFill>
              </a:rPr>
              <a:t>, rumah, </a:t>
            </a:r>
            <a:r>
              <a:rPr lang="en-US" dirty="0" err="1" smtClean="0">
                <a:solidFill>
                  <a:srgbClr val="0070C0"/>
                </a:solidFill>
              </a:rPr>
              <a:t>hingga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perangkat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bergerak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individu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118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r="16102"/>
          <a:stretch/>
        </p:blipFill>
        <p:spPr bwMode="auto">
          <a:xfrm flipV="1">
            <a:off x="-24442" y="27064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24442" y="-34815"/>
            <a:ext cx="7712758" cy="2939042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271396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179077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  <a:gd name="connsiteX0" fmla="*/ 0 w 5335869"/>
              <a:gd name="connsiteY0" fmla="*/ 0 h 1178761"/>
              <a:gd name="connsiteX1" fmla="*/ 5335869 w 5335869"/>
              <a:gd name="connsiteY1" fmla="*/ 10862 h 1178761"/>
              <a:gd name="connsiteX2" fmla="*/ 4192265 w 5335869"/>
              <a:gd name="connsiteY2" fmla="*/ 1178761 h 1178761"/>
              <a:gd name="connsiteX3" fmla="*/ 13188 w 5335869"/>
              <a:gd name="connsiteY3" fmla="*/ 1173568 h 1178761"/>
              <a:gd name="connsiteX4" fmla="*/ 0 w 5335869"/>
              <a:gd name="connsiteY4" fmla="*/ 0 h 1178761"/>
              <a:gd name="connsiteX0" fmla="*/ 0 w 5322681"/>
              <a:gd name="connsiteY0" fmla="*/ 12064 h 1167899"/>
              <a:gd name="connsiteX1" fmla="*/ 5322681 w 5322681"/>
              <a:gd name="connsiteY1" fmla="*/ 0 h 1167899"/>
              <a:gd name="connsiteX2" fmla="*/ 4179077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2064 h 1167899"/>
              <a:gd name="connsiteX0" fmla="*/ 0 w 5322681"/>
              <a:gd name="connsiteY0" fmla="*/ 12064 h 1167899"/>
              <a:gd name="connsiteX1" fmla="*/ 5322681 w 5322681"/>
              <a:gd name="connsiteY1" fmla="*/ 0 h 1167899"/>
              <a:gd name="connsiteX2" fmla="*/ 4179077 w 5322681"/>
              <a:gd name="connsiteY2" fmla="*/ 1167899 h 1167899"/>
              <a:gd name="connsiteX3" fmla="*/ 0 w 5322681"/>
              <a:gd name="connsiteY3" fmla="*/ 1155064 h 1167899"/>
              <a:gd name="connsiteX4" fmla="*/ 0 w 5322681"/>
              <a:gd name="connsiteY4" fmla="*/ 12064 h 1167899"/>
              <a:gd name="connsiteX0" fmla="*/ 0 w 5322681"/>
              <a:gd name="connsiteY0" fmla="*/ 12064 h 1177990"/>
              <a:gd name="connsiteX1" fmla="*/ 5322681 w 5322681"/>
              <a:gd name="connsiteY1" fmla="*/ 0 h 1177990"/>
              <a:gd name="connsiteX2" fmla="*/ 4179077 w 5322681"/>
              <a:gd name="connsiteY2" fmla="*/ 1167899 h 1177990"/>
              <a:gd name="connsiteX3" fmla="*/ 13188 w 5322681"/>
              <a:gd name="connsiteY3" fmla="*/ 1177990 h 1177990"/>
              <a:gd name="connsiteX4" fmla="*/ 0 w 5322681"/>
              <a:gd name="connsiteY4" fmla="*/ 12064 h 1177990"/>
              <a:gd name="connsiteX0" fmla="*/ 0 w 5322681"/>
              <a:gd name="connsiteY0" fmla="*/ 12064 h 1170348"/>
              <a:gd name="connsiteX1" fmla="*/ 5322681 w 5322681"/>
              <a:gd name="connsiteY1" fmla="*/ 0 h 1170348"/>
              <a:gd name="connsiteX2" fmla="*/ 4179077 w 5322681"/>
              <a:gd name="connsiteY2" fmla="*/ 1167899 h 1170348"/>
              <a:gd name="connsiteX3" fmla="*/ 26376 w 5322681"/>
              <a:gd name="connsiteY3" fmla="*/ 1170348 h 1170348"/>
              <a:gd name="connsiteX4" fmla="*/ 0 w 5322681"/>
              <a:gd name="connsiteY4" fmla="*/ 12064 h 1170348"/>
              <a:gd name="connsiteX0" fmla="*/ 39565 w 5362246"/>
              <a:gd name="connsiteY0" fmla="*/ 12064 h 1170348"/>
              <a:gd name="connsiteX1" fmla="*/ 5362246 w 5362246"/>
              <a:gd name="connsiteY1" fmla="*/ 0 h 1170348"/>
              <a:gd name="connsiteX2" fmla="*/ 4218642 w 5362246"/>
              <a:gd name="connsiteY2" fmla="*/ 1167899 h 1170348"/>
              <a:gd name="connsiteX3" fmla="*/ 65941 w 5362246"/>
              <a:gd name="connsiteY3" fmla="*/ 1170348 h 1170348"/>
              <a:gd name="connsiteX4" fmla="*/ 0 w 5362246"/>
              <a:gd name="connsiteY4" fmla="*/ 1144973 h 1170348"/>
              <a:gd name="connsiteX5" fmla="*/ 39565 w 5362246"/>
              <a:gd name="connsiteY5" fmla="*/ 12064 h 1170348"/>
              <a:gd name="connsiteX0" fmla="*/ 52753 w 5375434"/>
              <a:gd name="connsiteY0" fmla="*/ 12064 h 1178218"/>
              <a:gd name="connsiteX1" fmla="*/ 5375434 w 5375434"/>
              <a:gd name="connsiteY1" fmla="*/ 0 h 1178218"/>
              <a:gd name="connsiteX2" fmla="*/ 4231830 w 5375434"/>
              <a:gd name="connsiteY2" fmla="*/ 1167899 h 1178218"/>
              <a:gd name="connsiteX3" fmla="*/ 79129 w 5375434"/>
              <a:gd name="connsiteY3" fmla="*/ 1170348 h 1178218"/>
              <a:gd name="connsiteX4" fmla="*/ 0 w 5375434"/>
              <a:gd name="connsiteY4" fmla="*/ 1175541 h 1178218"/>
              <a:gd name="connsiteX5" fmla="*/ 52753 w 5375434"/>
              <a:gd name="connsiteY5" fmla="*/ 12064 h 1178218"/>
              <a:gd name="connsiteX0" fmla="*/ 52753 w 5375434"/>
              <a:gd name="connsiteY0" fmla="*/ 12064 h 1175541"/>
              <a:gd name="connsiteX1" fmla="*/ 5375434 w 5375434"/>
              <a:gd name="connsiteY1" fmla="*/ 0 h 1175541"/>
              <a:gd name="connsiteX2" fmla="*/ 4231830 w 5375434"/>
              <a:gd name="connsiteY2" fmla="*/ 1167899 h 1175541"/>
              <a:gd name="connsiteX3" fmla="*/ 0 w 5375434"/>
              <a:gd name="connsiteY3" fmla="*/ 1175541 h 1175541"/>
              <a:gd name="connsiteX4" fmla="*/ 52753 w 5375434"/>
              <a:gd name="connsiteY4" fmla="*/ 12064 h 1175541"/>
              <a:gd name="connsiteX0" fmla="*/ 16921 w 5339602"/>
              <a:gd name="connsiteY0" fmla="*/ 12064 h 1179001"/>
              <a:gd name="connsiteX1" fmla="*/ 5339602 w 5339602"/>
              <a:gd name="connsiteY1" fmla="*/ 0 h 1179001"/>
              <a:gd name="connsiteX2" fmla="*/ 4195998 w 5339602"/>
              <a:gd name="connsiteY2" fmla="*/ 1167899 h 1179001"/>
              <a:gd name="connsiteX3" fmla="*/ 0 w 5339602"/>
              <a:gd name="connsiteY3" fmla="*/ 1179001 h 1179001"/>
              <a:gd name="connsiteX4" fmla="*/ 16921 w 5339602"/>
              <a:gd name="connsiteY4" fmla="*/ 12064 h 1179001"/>
              <a:gd name="connsiteX0" fmla="*/ 16921 w 5339602"/>
              <a:gd name="connsiteY0" fmla="*/ 12064 h 1179001"/>
              <a:gd name="connsiteX1" fmla="*/ 5339602 w 5339602"/>
              <a:gd name="connsiteY1" fmla="*/ 0 h 1179001"/>
              <a:gd name="connsiteX2" fmla="*/ 4195998 w 5339602"/>
              <a:gd name="connsiteY2" fmla="*/ 1167899 h 1179001"/>
              <a:gd name="connsiteX3" fmla="*/ 0 w 5339602"/>
              <a:gd name="connsiteY3" fmla="*/ 1179001 h 1179001"/>
              <a:gd name="connsiteX4" fmla="*/ 16921 w 5339602"/>
              <a:gd name="connsiteY4" fmla="*/ 12064 h 117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9602" h="1179001">
                <a:moveTo>
                  <a:pt x="16921" y="12064"/>
                </a:moveTo>
                <a:lnTo>
                  <a:pt x="5339602" y="0"/>
                </a:lnTo>
                <a:lnTo>
                  <a:pt x="4195998" y="1167899"/>
                </a:lnTo>
                <a:lnTo>
                  <a:pt x="0" y="1179001"/>
                </a:lnTo>
                <a:lnTo>
                  <a:pt x="16921" y="12064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4400" b="1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en-US" sz="4000" b="1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TEKNOLOGI KOLABORASI</a:t>
            </a:r>
          </a:p>
          <a:p>
            <a:pPr algn="just"/>
            <a:r>
              <a:rPr lang="en-US" sz="4000" b="1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DAN KOMUNIKASI</a:t>
            </a: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2893802"/>
            <a:ext cx="4114800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 Collaboration and </a:t>
            </a:r>
            <a:r>
              <a:rPr lang="en-US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Comm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Tech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9400" y="6781800"/>
            <a:ext cx="2499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rawpixel.com (freepik.com)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04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White paper dolls in circle Free Photo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88" r="23375"/>
          <a:stretch/>
        </p:blipFill>
        <p:spPr bwMode="auto">
          <a:xfrm>
            <a:off x="5105400" y="-15766"/>
            <a:ext cx="4038600" cy="690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Pengantar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 </a:t>
            </a:r>
            <a:r>
              <a:rPr lang="en-US" i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1600200"/>
            <a:ext cx="4953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tabLst>
                <a:tab pos="630238" algn="l"/>
              </a:tabLst>
            </a:pP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sekarang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suatu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bisnis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semakin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membutuhkan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kegiatan-kegiatan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seperti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information sharing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collaborative planning</a:t>
            </a:r>
            <a:r>
              <a:rPr lang="en-US" sz="2000" i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Aft>
                <a:spcPts val="1200"/>
              </a:spcAft>
              <a:tabLst>
                <a:tab pos="630238" algn="l"/>
              </a:tabLst>
            </a:pP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Orang-orang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tetap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butuh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bekerja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bersama-sama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saling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berbagi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dokumen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Aft>
                <a:spcPts val="1200"/>
              </a:spcAft>
              <a:tabLst>
                <a:tab pos="630238" algn="l"/>
              </a:tabLst>
            </a:pP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Namun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perbedaan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lokasi</a:t>
            </a:r>
            <a:r>
              <a:rPr lang="en-US" sz="20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0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juga zona </a:t>
            </a:r>
            <a:r>
              <a:rPr lang="en-US" sz="2000" b="1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waktu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menjadi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problem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tersendiri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bagi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mereka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Aft>
                <a:spcPts val="1200"/>
              </a:spcAft>
              <a:tabLst>
                <a:tab pos="630238" algn="l"/>
              </a:tabLst>
            </a:pP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Oleh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karena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itu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dibutuhkan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jaringan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Broadband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kepentingan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i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mobility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juga </a:t>
            </a:r>
            <a:r>
              <a:rPr lang="en-US" sz="2000" i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r>
              <a:rPr lang="en-US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agar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produktivitas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bisnis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tetap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terjaga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13323" y="6477000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solidFill>
                  <a:schemeClr val="bg1">
                    <a:lumMod val="65000"/>
                  </a:schemeClr>
                </a:solidFill>
              </a:rPr>
              <a:t>freepik</a:t>
            </a:r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9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Materi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118215041"/>
              </p:ext>
            </p:extLst>
          </p:nvPr>
        </p:nvGraphicFramePr>
        <p:xfrm>
          <a:off x="228600" y="1371600"/>
          <a:ext cx="8686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CONTENTS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29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3" r="21733"/>
          <a:stretch/>
        </p:blipFill>
        <p:spPr bwMode="auto">
          <a:xfrm>
            <a:off x="5105399" y="0"/>
            <a:ext cx="40576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Kolaborasi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Virtual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 </a:t>
            </a:r>
            <a:r>
              <a:rPr lang="en-US" i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Virtual Collaboration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1814929"/>
            <a:ext cx="49530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  <a:tabLst>
                <a:tab pos="630238" algn="l"/>
              </a:tabLst>
            </a:pP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Perusahaan-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perusahaan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besar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dunia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telah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berubah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cepat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setelah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menyadari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betapa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b="1" i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virtual collaboration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sangat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menguntungkan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1800"/>
              </a:spcAft>
              <a:tabLst>
                <a:tab pos="630238" algn="l"/>
              </a:tabLst>
            </a:pPr>
            <a:r>
              <a:rPr lang="en-US" sz="21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Walmart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memberikan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akses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kepada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P&amp;G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bisa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mengecek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informasi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penjualan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item yang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Walmart,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khususnya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produk-produk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P&amp;G.</a:t>
            </a:r>
          </a:p>
          <a:p>
            <a:pPr>
              <a:spcBef>
                <a:spcPts val="600"/>
              </a:spcBef>
              <a:spcAft>
                <a:spcPts val="1800"/>
              </a:spcAft>
              <a:tabLst>
                <a:tab pos="630238" algn="l"/>
              </a:tabLst>
            </a:pP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Kemudian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P&amp;G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memanfaatkan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itu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memantau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mengetahui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kapan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stok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suatu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item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habis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perlu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dipasok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lagi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1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58000" y="6477000"/>
            <a:ext cx="2316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rawpixel.com (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freepik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6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0" r="16442"/>
          <a:stretch/>
        </p:blipFill>
        <p:spPr bwMode="auto">
          <a:xfrm>
            <a:off x="5105400" y="0"/>
            <a:ext cx="4038600" cy="6877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Kolaborasi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Virtual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 </a:t>
            </a:r>
            <a:r>
              <a:rPr lang="en-US" i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Virtual Collaboration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1600200"/>
            <a:ext cx="4953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  <a:tabLst>
                <a:tab pos="630238" algn="l"/>
              </a:tabLst>
            </a:pP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Caterpillar, Inc.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merupakan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salah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satu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produsen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alat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berat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terkenal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dunia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1800"/>
              </a:spcAft>
              <a:tabLst>
                <a:tab pos="630238" algn="l"/>
              </a:tabLst>
            </a:pP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Mereka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menggunakan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extranet-based global collaboration system, agar para engineer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divisi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produksi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dapat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terhubung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langsung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kepada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</a:t>
            </a:r>
            <a:r>
              <a:rPr lang="en-US" sz="2000" i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supplier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i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distributor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pabrik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luar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negeri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juga </a:t>
            </a:r>
            <a:r>
              <a:rPr lang="en-US" sz="2000" i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1800"/>
              </a:spcAft>
              <a:tabLst>
                <a:tab pos="630238" algn="l"/>
              </a:tabLst>
            </a:pP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teknologi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kolaborasi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tersebut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kini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permintaan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terkair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produk-produk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dapat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dikirimkan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customer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langsung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dealer Caterpillar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dilanjutkan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designer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seperti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supplier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waktu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sangat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pendek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57800" y="4648200"/>
            <a:ext cx="3886200" cy="1938992"/>
          </a:xfrm>
          <a:prstGeom prst="rect">
            <a:avLst/>
          </a:prstGeom>
          <a:solidFill>
            <a:srgbClr val="F2F2F2">
              <a:alpha val="80000"/>
            </a:srgbClr>
          </a:solidFill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  <a:tabLst>
                <a:tab pos="630238" algn="l"/>
              </a:tabLst>
            </a:pP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juga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bisa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mendapatkan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update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informasi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terkait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produksi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sangat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cepat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bahkan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ketika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unitnya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masih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berada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assembly line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83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0" r="16442"/>
          <a:stretch/>
        </p:blipFill>
        <p:spPr bwMode="auto">
          <a:xfrm>
            <a:off x="5105400" y="0"/>
            <a:ext cx="4038600" cy="6877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Kelompok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Kerja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 </a:t>
            </a:r>
            <a:r>
              <a:rPr lang="en-US" i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Group Work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1600200"/>
            <a:ext cx="4953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  <a:tabLst>
                <a:tab pos="630238" algn="l"/>
              </a:tabLst>
            </a:pP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Menangani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 work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kadang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memiliki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kesulitan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tertentu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seperti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342900" indent="-342900">
              <a:spcBef>
                <a:spcPts val="600"/>
              </a:spcBef>
              <a:spcAft>
                <a:spcPts val="1800"/>
              </a:spcAft>
              <a:buFontTx/>
              <a:buChar char="-"/>
              <a:tabLst>
                <a:tab pos="630238" algn="l"/>
              </a:tabLst>
            </a:pP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Anggota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group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berada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lokasi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berbeda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atau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bekerja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waktu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berbeda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1800"/>
              </a:spcAft>
              <a:buFontTx/>
              <a:buChar char="-"/>
              <a:tabLst>
                <a:tab pos="630238" algn="l"/>
              </a:tabLst>
            </a:pP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Anggota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group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bisa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saja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saat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bekerja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unit yang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berbeda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atau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bahkan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perusahaan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lain juga.</a:t>
            </a:r>
          </a:p>
          <a:p>
            <a:pPr marL="342900" indent="-342900">
              <a:spcBef>
                <a:spcPts val="600"/>
              </a:spcBef>
              <a:spcAft>
                <a:spcPts val="1800"/>
              </a:spcAft>
              <a:buFontTx/>
              <a:buChar char="-"/>
              <a:tabLst>
                <a:tab pos="630238" algn="l"/>
              </a:tabLst>
            </a:pP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Data,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informasi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ataupun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file yang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dibutuhkan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bisa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saja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berada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tempat-tempat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terpisah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bahkan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mungkin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luar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area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perusahaan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US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63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! wallpaper_evernote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6" t="-3319" r="31534" b="90"/>
          <a:stretch/>
        </p:blipFill>
        <p:spPr bwMode="auto">
          <a:xfrm>
            <a:off x="5105400" y="243923"/>
            <a:ext cx="4038600" cy="663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Kelompok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Kerja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 </a:t>
            </a:r>
            <a:r>
              <a:rPr lang="en-US" i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Group Work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1600200"/>
            <a:ext cx="495300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  <a:tabLst>
                <a:tab pos="630238" algn="l"/>
              </a:tabLst>
            </a:pP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Dibutuhkan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tools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sejenis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b="1" i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online brainstorming in the cloud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dapat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membantu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agar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semua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group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dapat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berada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ruang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virtual yang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sama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dapat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menuangkan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ide-ide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mereka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layaknya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papan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tulis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konvensional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1800"/>
              </a:spcAft>
              <a:tabLst>
                <a:tab pos="630238" algn="l"/>
              </a:tabLst>
            </a:pP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Dua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tool yang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cukup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terkenal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kegiatan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tersebut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adalah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1800"/>
              </a:spcAft>
              <a:tabLst>
                <a:tab pos="630238" algn="l"/>
              </a:tabLst>
            </a:pPr>
            <a:r>
              <a:rPr lang="en-US" sz="21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Evernote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b="1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iMindmap</a:t>
            </a:r>
            <a:r>
              <a:rPr lang="en-US" sz="21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Online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yang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keduanya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berbasis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Cloud,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sehingga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mudah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dioperasikan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hanya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membutuhkan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browser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konek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internet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saja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US" sz="21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93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Teknologi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Komunikasi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 </a:t>
            </a:r>
            <a:r>
              <a:rPr lang="en-US" i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Communication Technology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1600200"/>
            <a:ext cx="8686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  <a:tabLst>
                <a:tab pos="630238" algn="l"/>
              </a:tabLst>
            </a:pPr>
            <a:r>
              <a:rPr lang="en-US" sz="2100" b="1" u="sng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Intranet: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digunakan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lingkungan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perusahaan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kebutuhan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akses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data, sharing data,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juga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kolaborasi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3318" name="Picture 6" descr="http://sunsite.uakom.sk/sunworldonline/swol-03-1997/swol-03-intrane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941" y="2590800"/>
            <a:ext cx="5047059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2400" y="2590800"/>
            <a:ext cx="394454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  <a:tabLst>
                <a:tab pos="630238" algn="l"/>
              </a:tabLst>
            </a:pP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area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kampus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intranet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digunakan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oleh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pihak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kampus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memberikan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layanan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kepada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mahasiswa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dosen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maupu</a:t>
            </a:r>
            <a:endParaRPr lang="en-US" sz="2100" dirty="0" smtClean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1800"/>
              </a:spcAft>
              <a:tabLst>
                <a:tab pos="630238" algn="l"/>
              </a:tabLst>
            </a:pP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Intranet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dapat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mendukung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aktifitas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kerja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i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(team work),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baik</a:t>
            </a:r>
            <a:r>
              <a:rPr lang="en-US" sz="2100" i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melalui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layanan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screen sharing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ataupun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menggunakan</a:t>
            </a:r>
            <a:r>
              <a:rPr lang="en-US" sz="21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tools lain.</a:t>
            </a:r>
            <a:endParaRPr lang="en-US" sz="2100" i="1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61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Teknologi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Komunikasi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 </a:t>
            </a:r>
            <a:r>
              <a:rPr lang="en-US" i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Communication Technology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1600200"/>
            <a:ext cx="8839200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  <a:tabLst>
                <a:tab pos="630238" algn="l"/>
              </a:tabLst>
            </a:pPr>
            <a:r>
              <a:rPr lang="en-US" sz="2000" b="1" u="sng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Extranet: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merupakan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jaringan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milik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organisasi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atau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perusahaan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yang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dapat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diakses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jarak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jauh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via internet.</a:t>
            </a:r>
          </a:p>
          <a:p>
            <a:pPr>
              <a:spcBef>
                <a:spcPts val="600"/>
              </a:spcBef>
              <a:spcAft>
                <a:spcPts val="1800"/>
              </a:spcAft>
              <a:tabLst>
                <a:tab pos="630238" algn="l"/>
              </a:tabLst>
            </a:pPr>
            <a:r>
              <a:rPr lang="en-US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Extranet </a:t>
            </a:r>
            <a:r>
              <a:rPr lang="en-US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biasanya</a:t>
            </a:r>
            <a:r>
              <a:rPr lang="en-US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menghubungkan</a:t>
            </a:r>
            <a:r>
              <a:rPr lang="en-US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dua</a:t>
            </a:r>
            <a:r>
              <a:rPr lang="en-US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atau</a:t>
            </a:r>
            <a:r>
              <a:rPr lang="en-US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lebih</a:t>
            </a:r>
            <a:r>
              <a:rPr lang="en-US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perusahaan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sehingga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mereka</a:t>
            </a:r>
            <a:r>
              <a:rPr lang="en-US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dapat</a:t>
            </a:r>
            <a:r>
              <a:rPr lang="en-US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saling</a:t>
            </a:r>
            <a:r>
              <a:rPr lang="en-US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bertukar</a:t>
            </a:r>
            <a:r>
              <a:rPr lang="en-US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informasi</a:t>
            </a:r>
            <a:r>
              <a:rPr lang="en-US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secara</a:t>
            </a:r>
            <a:r>
              <a:rPr lang="en-US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aman</a:t>
            </a:r>
            <a:r>
              <a:rPr lang="en-US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1800"/>
              </a:spcAft>
              <a:tabLst>
                <a:tab pos="630238" algn="l"/>
              </a:tabLst>
            </a:pPr>
            <a:endParaRPr lang="en-US" sz="2000" dirty="0" smtClean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0500" y="3429000"/>
            <a:ext cx="22816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  <a:tabLst>
                <a:tab pos="630238" algn="l"/>
              </a:tabLst>
            </a:pP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Pelanggan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supplier, vendor, partner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atau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authorized users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lainnya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juga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bisa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mengakses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layanan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melalui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internet.</a:t>
            </a:r>
            <a:endParaRPr lang="en-US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338" name="Picture 2" descr="http://www.reading.ac.uk/AcaDepts/kc/CMandE/IT_in_construction/images/Other/internet_te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153" y="3505200"/>
            <a:ext cx="6671847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 rot="16200000">
            <a:off x="8237726" y="5951726"/>
            <a:ext cx="1443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reading.ac.uk</a:t>
            </a:r>
          </a:p>
        </p:txBody>
      </p:sp>
    </p:spTree>
    <p:extLst>
      <p:ext uri="{BB962C8B-B14F-4D97-AF65-F5344CB8AC3E}">
        <p14:creationId xmlns:p14="http://schemas.microsoft.com/office/powerpoint/2010/main" val="39065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Teknologi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Komunikasi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 </a:t>
            </a:r>
            <a:r>
              <a:rPr lang="en-US" i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Communication Technology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1492984"/>
            <a:ext cx="8839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  <a:tabLst>
                <a:tab pos="630238" algn="l"/>
              </a:tabLst>
            </a:pP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Keamanan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informasi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menjadi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sangat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krusial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khususnya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lingkungan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bisnis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Informasi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ditransmisikan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atau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luar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perusahaan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rawan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diintersepsi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ataupun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dicuri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Dibutuhkan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solusi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khusus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agar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komunikasi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perusahaan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tetap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meski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melibatkan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dunia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luar</a:t>
            </a:r>
            <a:r>
              <a:rPr lang="en-US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(internet).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" y="3200400"/>
            <a:ext cx="400050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  <a:tabLst>
                <a:tab pos="630238" algn="l"/>
              </a:tabLst>
            </a:pPr>
            <a:r>
              <a:rPr lang="en-US" sz="20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Virtual Private Network (VPN)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merupakan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salah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satu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solusi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dapat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diandalkan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1200"/>
              </a:spcAft>
              <a:tabLst>
                <a:tab pos="630238" algn="l"/>
              </a:tabLst>
            </a:pP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VPN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dapat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mengengkripsi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paket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sebelum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ditransmisikan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melalui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jaringan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1200"/>
              </a:spcAft>
              <a:tabLst>
                <a:tab pos="630238" algn="l"/>
              </a:tabLst>
            </a:pP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VPN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terdiri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software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hardware yang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memiliki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fungsi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encrypt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send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decrypt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yang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dikirim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2914926"/>
            <a:ext cx="4933950" cy="3943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27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5" r="5929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24442" y="-34815"/>
            <a:ext cx="7712758" cy="2939042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271396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179077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  <a:gd name="connsiteX0" fmla="*/ 0 w 5335869"/>
              <a:gd name="connsiteY0" fmla="*/ 0 h 1178761"/>
              <a:gd name="connsiteX1" fmla="*/ 5335869 w 5335869"/>
              <a:gd name="connsiteY1" fmla="*/ 10862 h 1178761"/>
              <a:gd name="connsiteX2" fmla="*/ 4192265 w 5335869"/>
              <a:gd name="connsiteY2" fmla="*/ 1178761 h 1178761"/>
              <a:gd name="connsiteX3" fmla="*/ 13188 w 5335869"/>
              <a:gd name="connsiteY3" fmla="*/ 1173568 h 1178761"/>
              <a:gd name="connsiteX4" fmla="*/ 0 w 5335869"/>
              <a:gd name="connsiteY4" fmla="*/ 0 h 1178761"/>
              <a:gd name="connsiteX0" fmla="*/ 0 w 5322681"/>
              <a:gd name="connsiteY0" fmla="*/ 12064 h 1167899"/>
              <a:gd name="connsiteX1" fmla="*/ 5322681 w 5322681"/>
              <a:gd name="connsiteY1" fmla="*/ 0 h 1167899"/>
              <a:gd name="connsiteX2" fmla="*/ 4179077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2064 h 1167899"/>
              <a:gd name="connsiteX0" fmla="*/ 0 w 5322681"/>
              <a:gd name="connsiteY0" fmla="*/ 12064 h 1167899"/>
              <a:gd name="connsiteX1" fmla="*/ 5322681 w 5322681"/>
              <a:gd name="connsiteY1" fmla="*/ 0 h 1167899"/>
              <a:gd name="connsiteX2" fmla="*/ 4179077 w 5322681"/>
              <a:gd name="connsiteY2" fmla="*/ 1167899 h 1167899"/>
              <a:gd name="connsiteX3" fmla="*/ 0 w 5322681"/>
              <a:gd name="connsiteY3" fmla="*/ 1155064 h 1167899"/>
              <a:gd name="connsiteX4" fmla="*/ 0 w 5322681"/>
              <a:gd name="connsiteY4" fmla="*/ 12064 h 1167899"/>
              <a:gd name="connsiteX0" fmla="*/ 0 w 5322681"/>
              <a:gd name="connsiteY0" fmla="*/ 12064 h 1177990"/>
              <a:gd name="connsiteX1" fmla="*/ 5322681 w 5322681"/>
              <a:gd name="connsiteY1" fmla="*/ 0 h 1177990"/>
              <a:gd name="connsiteX2" fmla="*/ 4179077 w 5322681"/>
              <a:gd name="connsiteY2" fmla="*/ 1167899 h 1177990"/>
              <a:gd name="connsiteX3" fmla="*/ 13188 w 5322681"/>
              <a:gd name="connsiteY3" fmla="*/ 1177990 h 1177990"/>
              <a:gd name="connsiteX4" fmla="*/ 0 w 5322681"/>
              <a:gd name="connsiteY4" fmla="*/ 12064 h 1177990"/>
              <a:gd name="connsiteX0" fmla="*/ 0 w 5322681"/>
              <a:gd name="connsiteY0" fmla="*/ 12064 h 1170348"/>
              <a:gd name="connsiteX1" fmla="*/ 5322681 w 5322681"/>
              <a:gd name="connsiteY1" fmla="*/ 0 h 1170348"/>
              <a:gd name="connsiteX2" fmla="*/ 4179077 w 5322681"/>
              <a:gd name="connsiteY2" fmla="*/ 1167899 h 1170348"/>
              <a:gd name="connsiteX3" fmla="*/ 26376 w 5322681"/>
              <a:gd name="connsiteY3" fmla="*/ 1170348 h 1170348"/>
              <a:gd name="connsiteX4" fmla="*/ 0 w 5322681"/>
              <a:gd name="connsiteY4" fmla="*/ 12064 h 1170348"/>
              <a:gd name="connsiteX0" fmla="*/ 39565 w 5362246"/>
              <a:gd name="connsiteY0" fmla="*/ 12064 h 1170348"/>
              <a:gd name="connsiteX1" fmla="*/ 5362246 w 5362246"/>
              <a:gd name="connsiteY1" fmla="*/ 0 h 1170348"/>
              <a:gd name="connsiteX2" fmla="*/ 4218642 w 5362246"/>
              <a:gd name="connsiteY2" fmla="*/ 1167899 h 1170348"/>
              <a:gd name="connsiteX3" fmla="*/ 65941 w 5362246"/>
              <a:gd name="connsiteY3" fmla="*/ 1170348 h 1170348"/>
              <a:gd name="connsiteX4" fmla="*/ 0 w 5362246"/>
              <a:gd name="connsiteY4" fmla="*/ 1144973 h 1170348"/>
              <a:gd name="connsiteX5" fmla="*/ 39565 w 5362246"/>
              <a:gd name="connsiteY5" fmla="*/ 12064 h 1170348"/>
              <a:gd name="connsiteX0" fmla="*/ 52753 w 5375434"/>
              <a:gd name="connsiteY0" fmla="*/ 12064 h 1178218"/>
              <a:gd name="connsiteX1" fmla="*/ 5375434 w 5375434"/>
              <a:gd name="connsiteY1" fmla="*/ 0 h 1178218"/>
              <a:gd name="connsiteX2" fmla="*/ 4231830 w 5375434"/>
              <a:gd name="connsiteY2" fmla="*/ 1167899 h 1178218"/>
              <a:gd name="connsiteX3" fmla="*/ 79129 w 5375434"/>
              <a:gd name="connsiteY3" fmla="*/ 1170348 h 1178218"/>
              <a:gd name="connsiteX4" fmla="*/ 0 w 5375434"/>
              <a:gd name="connsiteY4" fmla="*/ 1175541 h 1178218"/>
              <a:gd name="connsiteX5" fmla="*/ 52753 w 5375434"/>
              <a:gd name="connsiteY5" fmla="*/ 12064 h 1178218"/>
              <a:gd name="connsiteX0" fmla="*/ 52753 w 5375434"/>
              <a:gd name="connsiteY0" fmla="*/ 12064 h 1175541"/>
              <a:gd name="connsiteX1" fmla="*/ 5375434 w 5375434"/>
              <a:gd name="connsiteY1" fmla="*/ 0 h 1175541"/>
              <a:gd name="connsiteX2" fmla="*/ 4231830 w 5375434"/>
              <a:gd name="connsiteY2" fmla="*/ 1167899 h 1175541"/>
              <a:gd name="connsiteX3" fmla="*/ 0 w 5375434"/>
              <a:gd name="connsiteY3" fmla="*/ 1175541 h 1175541"/>
              <a:gd name="connsiteX4" fmla="*/ 52753 w 5375434"/>
              <a:gd name="connsiteY4" fmla="*/ 12064 h 1175541"/>
              <a:gd name="connsiteX0" fmla="*/ 16921 w 5339602"/>
              <a:gd name="connsiteY0" fmla="*/ 12064 h 1179001"/>
              <a:gd name="connsiteX1" fmla="*/ 5339602 w 5339602"/>
              <a:gd name="connsiteY1" fmla="*/ 0 h 1179001"/>
              <a:gd name="connsiteX2" fmla="*/ 4195998 w 5339602"/>
              <a:gd name="connsiteY2" fmla="*/ 1167899 h 1179001"/>
              <a:gd name="connsiteX3" fmla="*/ 0 w 5339602"/>
              <a:gd name="connsiteY3" fmla="*/ 1179001 h 1179001"/>
              <a:gd name="connsiteX4" fmla="*/ 16921 w 5339602"/>
              <a:gd name="connsiteY4" fmla="*/ 12064 h 1179001"/>
              <a:gd name="connsiteX0" fmla="*/ 16921 w 5339602"/>
              <a:gd name="connsiteY0" fmla="*/ 12064 h 1179001"/>
              <a:gd name="connsiteX1" fmla="*/ 5339602 w 5339602"/>
              <a:gd name="connsiteY1" fmla="*/ 0 h 1179001"/>
              <a:gd name="connsiteX2" fmla="*/ 4195998 w 5339602"/>
              <a:gd name="connsiteY2" fmla="*/ 1167899 h 1179001"/>
              <a:gd name="connsiteX3" fmla="*/ 0 w 5339602"/>
              <a:gd name="connsiteY3" fmla="*/ 1179001 h 1179001"/>
              <a:gd name="connsiteX4" fmla="*/ 16921 w 5339602"/>
              <a:gd name="connsiteY4" fmla="*/ 12064 h 117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9602" h="1179001">
                <a:moveTo>
                  <a:pt x="16921" y="12064"/>
                </a:moveTo>
                <a:lnTo>
                  <a:pt x="5339602" y="0"/>
                </a:lnTo>
                <a:lnTo>
                  <a:pt x="4195998" y="1167899"/>
                </a:lnTo>
                <a:lnTo>
                  <a:pt x="0" y="1179001"/>
                </a:lnTo>
                <a:lnTo>
                  <a:pt x="16921" y="12064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4400" b="1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KEBERLANJUTAN </a:t>
            </a:r>
          </a:p>
          <a:p>
            <a:pPr algn="just"/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1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DAN ISU ETIKAL </a:t>
            </a:r>
            <a:endParaRPr lang="en-US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2893802"/>
            <a:ext cx="4114800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 </a:t>
            </a:r>
            <a:r>
              <a:rPr lang="en-US" i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Sustainability and Ethical issues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09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t="-4444" b="4444"/>
          <a:stretch/>
        </p:blipFill>
        <p:spPr bwMode="auto">
          <a:xfrm>
            <a:off x="457200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Pengantar</a:t>
            </a:r>
            <a:endParaRPr lang="en-US" b="1" i="1" dirty="0">
              <a:solidFill>
                <a:schemeClr val="accent6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 </a:t>
            </a:r>
            <a:r>
              <a:rPr lang="en-US" i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1811447"/>
            <a:ext cx="44196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2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Sangat</a:t>
            </a:r>
            <a:r>
              <a:rPr lang="en-US" sz="22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tidak</a:t>
            </a:r>
            <a:r>
              <a:rPr lang="en-US" sz="22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bijak</a:t>
            </a:r>
            <a:r>
              <a:rPr lang="en-US" sz="22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apabila</a:t>
            </a:r>
            <a:r>
              <a:rPr lang="en-US" sz="22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suatu</a:t>
            </a:r>
            <a:r>
              <a:rPr lang="en-US" sz="22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perusahaan</a:t>
            </a:r>
            <a:r>
              <a:rPr lang="en-US" sz="22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hanya</a:t>
            </a:r>
            <a:r>
              <a:rPr lang="en-US" sz="22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memikirkan</a:t>
            </a:r>
            <a:r>
              <a:rPr lang="en-US" sz="22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profit </a:t>
            </a:r>
            <a:r>
              <a:rPr lang="en-US" sz="22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saja</a:t>
            </a:r>
            <a:r>
              <a:rPr lang="en-US" sz="22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2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tanpa</a:t>
            </a:r>
            <a:r>
              <a:rPr lang="en-US" sz="22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memikirkan</a:t>
            </a:r>
            <a:r>
              <a:rPr lang="en-US" sz="22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resiko</a:t>
            </a:r>
            <a:r>
              <a:rPr lang="en-US" sz="22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1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kerusakan</a:t>
            </a:r>
            <a:r>
              <a:rPr lang="en-US" sz="22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1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lingkungan</a:t>
            </a:r>
            <a:r>
              <a:rPr lang="en-US" sz="22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2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 </a:t>
            </a:r>
            <a:r>
              <a:rPr lang="en-US" sz="2200" b="1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faktor</a:t>
            </a:r>
            <a:r>
              <a:rPr lang="en-US" sz="22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1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penting</a:t>
            </a:r>
            <a:r>
              <a:rPr lang="en-US" sz="22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yang </a:t>
            </a:r>
            <a:r>
              <a:rPr lang="en-US" sz="22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harus</a:t>
            </a:r>
            <a:r>
              <a:rPr lang="en-US" sz="22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dipertimbangkan</a:t>
            </a:r>
            <a:r>
              <a:rPr lang="en-US" sz="22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agar </a:t>
            </a:r>
            <a:r>
              <a:rPr lang="en-US" sz="22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kesehatan</a:t>
            </a:r>
            <a:r>
              <a:rPr lang="en-US" sz="22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lingkungan</a:t>
            </a:r>
            <a:r>
              <a:rPr lang="en-US" sz="22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tetap</a:t>
            </a:r>
            <a:r>
              <a:rPr lang="en-US" sz="22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terjaga</a:t>
            </a:r>
            <a:r>
              <a:rPr lang="en-US" sz="22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2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yaitu</a:t>
            </a:r>
            <a:r>
              <a:rPr lang="en-US" sz="22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US" sz="2200" b="1" i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Reduce</a:t>
            </a: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US" sz="2200" b="1" i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Reuse</a:t>
            </a: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US" sz="2200" b="1" i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Recycle</a:t>
            </a: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US" sz="2200" b="1" i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Recover.</a:t>
            </a:r>
          </a:p>
        </p:txBody>
      </p:sp>
    </p:spTree>
    <p:extLst>
      <p:ext uri="{BB962C8B-B14F-4D97-AF65-F5344CB8AC3E}">
        <p14:creationId xmlns:p14="http://schemas.microsoft.com/office/powerpoint/2010/main" val="311032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6" t="-5378" r="7975" b="1"/>
          <a:stretch/>
        </p:blipFill>
        <p:spPr bwMode="auto">
          <a:xfrm>
            <a:off x="4572000" y="-152400"/>
            <a:ext cx="4572000" cy="708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Keberlanjutan</a:t>
            </a:r>
            <a:endParaRPr lang="en-US" b="1" i="1" dirty="0">
              <a:solidFill>
                <a:schemeClr val="accent6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 </a:t>
            </a:r>
            <a:r>
              <a:rPr lang="en-US" i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Sustainability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1811447"/>
            <a:ext cx="4419600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Sustainability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atau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keberlanju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-tan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terkait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lingkungan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menjadi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penting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karena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setiap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emisi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karbon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dunia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menyumbang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signifikan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terjadinya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perubahan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iklim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(climate changes).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Perubahan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iklim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tentu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memiliki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dampak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pada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kualitas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hidup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manusia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khususnya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juga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alam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secara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umum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seperti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Masalah</a:t>
            </a:r>
            <a:r>
              <a:rPr lang="en-US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ketersediaan</a:t>
            </a:r>
            <a:r>
              <a:rPr lang="en-US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kesehatan</a:t>
            </a:r>
            <a:r>
              <a:rPr lang="en-US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air </a:t>
            </a:r>
            <a:r>
              <a:rPr lang="en-US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makanan</a:t>
            </a:r>
            <a:r>
              <a:rPr lang="en-US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Kenaikan</a:t>
            </a:r>
            <a:r>
              <a:rPr lang="en-US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permukaan</a:t>
            </a:r>
            <a:r>
              <a:rPr lang="en-US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air </a:t>
            </a:r>
            <a:r>
              <a:rPr lang="en-US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laut</a:t>
            </a:r>
            <a:r>
              <a:rPr lang="en-US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Munculnya</a:t>
            </a:r>
            <a:r>
              <a:rPr lang="en-US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penyakit-penyakit</a:t>
            </a:r>
            <a:r>
              <a:rPr lang="en-US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baru</a:t>
            </a:r>
            <a:r>
              <a:rPr lang="en-US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tidak</a:t>
            </a:r>
            <a:r>
              <a:rPr lang="en-US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terprediksikan</a:t>
            </a:r>
            <a:r>
              <a:rPr lang="en-US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sebelumnya</a:t>
            </a:r>
            <a:r>
              <a:rPr lang="en-US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endParaRPr lang="en-US" dirty="0" smtClean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94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Smart city and communication network concept. iot(internet of things). ict(information communication network). Premium Photo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1"/>
          <a:stretch/>
        </p:blipFill>
        <p:spPr bwMode="auto">
          <a:xfrm>
            <a:off x="0" y="-34814"/>
            <a:ext cx="9144000" cy="689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24443" y="-34814"/>
            <a:ext cx="7693709" cy="2947668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271396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179077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  <a:gd name="connsiteX0" fmla="*/ 0 w 5335869"/>
              <a:gd name="connsiteY0" fmla="*/ 0 h 1178761"/>
              <a:gd name="connsiteX1" fmla="*/ 5335869 w 5335869"/>
              <a:gd name="connsiteY1" fmla="*/ 10862 h 1178761"/>
              <a:gd name="connsiteX2" fmla="*/ 4192265 w 5335869"/>
              <a:gd name="connsiteY2" fmla="*/ 1178761 h 1178761"/>
              <a:gd name="connsiteX3" fmla="*/ 13188 w 5335869"/>
              <a:gd name="connsiteY3" fmla="*/ 1173568 h 1178761"/>
              <a:gd name="connsiteX4" fmla="*/ 0 w 5335869"/>
              <a:gd name="connsiteY4" fmla="*/ 0 h 1178761"/>
              <a:gd name="connsiteX0" fmla="*/ 0 w 5322681"/>
              <a:gd name="connsiteY0" fmla="*/ 12064 h 1167899"/>
              <a:gd name="connsiteX1" fmla="*/ 5322681 w 5322681"/>
              <a:gd name="connsiteY1" fmla="*/ 0 h 1167899"/>
              <a:gd name="connsiteX2" fmla="*/ 4179077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2064 h 1167899"/>
              <a:gd name="connsiteX0" fmla="*/ 0 w 5322681"/>
              <a:gd name="connsiteY0" fmla="*/ 12064 h 1167899"/>
              <a:gd name="connsiteX1" fmla="*/ 5322681 w 5322681"/>
              <a:gd name="connsiteY1" fmla="*/ 0 h 1167899"/>
              <a:gd name="connsiteX2" fmla="*/ 4179077 w 5322681"/>
              <a:gd name="connsiteY2" fmla="*/ 1167899 h 1167899"/>
              <a:gd name="connsiteX3" fmla="*/ 0 w 5322681"/>
              <a:gd name="connsiteY3" fmla="*/ 1155064 h 1167899"/>
              <a:gd name="connsiteX4" fmla="*/ 0 w 5322681"/>
              <a:gd name="connsiteY4" fmla="*/ 12064 h 1167899"/>
              <a:gd name="connsiteX0" fmla="*/ 0 w 5322681"/>
              <a:gd name="connsiteY0" fmla="*/ 12064 h 1177990"/>
              <a:gd name="connsiteX1" fmla="*/ 5322681 w 5322681"/>
              <a:gd name="connsiteY1" fmla="*/ 0 h 1177990"/>
              <a:gd name="connsiteX2" fmla="*/ 4179077 w 5322681"/>
              <a:gd name="connsiteY2" fmla="*/ 1167899 h 1177990"/>
              <a:gd name="connsiteX3" fmla="*/ 13188 w 5322681"/>
              <a:gd name="connsiteY3" fmla="*/ 1177990 h 1177990"/>
              <a:gd name="connsiteX4" fmla="*/ 0 w 5322681"/>
              <a:gd name="connsiteY4" fmla="*/ 12064 h 1177990"/>
              <a:gd name="connsiteX0" fmla="*/ 0 w 5322681"/>
              <a:gd name="connsiteY0" fmla="*/ 12064 h 1170348"/>
              <a:gd name="connsiteX1" fmla="*/ 5322681 w 5322681"/>
              <a:gd name="connsiteY1" fmla="*/ 0 h 1170348"/>
              <a:gd name="connsiteX2" fmla="*/ 4179077 w 5322681"/>
              <a:gd name="connsiteY2" fmla="*/ 1167899 h 1170348"/>
              <a:gd name="connsiteX3" fmla="*/ 26376 w 5322681"/>
              <a:gd name="connsiteY3" fmla="*/ 1170348 h 1170348"/>
              <a:gd name="connsiteX4" fmla="*/ 0 w 5322681"/>
              <a:gd name="connsiteY4" fmla="*/ 12064 h 1170348"/>
              <a:gd name="connsiteX0" fmla="*/ 39565 w 5362246"/>
              <a:gd name="connsiteY0" fmla="*/ 12064 h 1170348"/>
              <a:gd name="connsiteX1" fmla="*/ 5362246 w 5362246"/>
              <a:gd name="connsiteY1" fmla="*/ 0 h 1170348"/>
              <a:gd name="connsiteX2" fmla="*/ 4218642 w 5362246"/>
              <a:gd name="connsiteY2" fmla="*/ 1167899 h 1170348"/>
              <a:gd name="connsiteX3" fmla="*/ 65941 w 5362246"/>
              <a:gd name="connsiteY3" fmla="*/ 1170348 h 1170348"/>
              <a:gd name="connsiteX4" fmla="*/ 0 w 5362246"/>
              <a:gd name="connsiteY4" fmla="*/ 1144973 h 1170348"/>
              <a:gd name="connsiteX5" fmla="*/ 39565 w 5362246"/>
              <a:gd name="connsiteY5" fmla="*/ 12064 h 1170348"/>
              <a:gd name="connsiteX0" fmla="*/ 52753 w 5375434"/>
              <a:gd name="connsiteY0" fmla="*/ 12064 h 1178218"/>
              <a:gd name="connsiteX1" fmla="*/ 5375434 w 5375434"/>
              <a:gd name="connsiteY1" fmla="*/ 0 h 1178218"/>
              <a:gd name="connsiteX2" fmla="*/ 4231830 w 5375434"/>
              <a:gd name="connsiteY2" fmla="*/ 1167899 h 1178218"/>
              <a:gd name="connsiteX3" fmla="*/ 79129 w 5375434"/>
              <a:gd name="connsiteY3" fmla="*/ 1170348 h 1178218"/>
              <a:gd name="connsiteX4" fmla="*/ 0 w 5375434"/>
              <a:gd name="connsiteY4" fmla="*/ 1175541 h 1178218"/>
              <a:gd name="connsiteX5" fmla="*/ 52753 w 5375434"/>
              <a:gd name="connsiteY5" fmla="*/ 12064 h 1178218"/>
              <a:gd name="connsiteX0" fmla="*/ 52753 w 5375434"/>
              <a:gd name="connsiteY0" fmla="*/ 12064 h 1175541"/>
              <a:gd name="connsiteX1" fmla="*/ 5375434 w 5375434"/>
              <a:gd name="connsiteY1" fmla="*/ 0 h 1175541"/>
              <a:gd name="connsiteX2" fmla="*/ 4231830 w 5375434"/>
              <a:gd name="connsiteY2" fmla="*/ 1167899 h 1175541"/>
              <a:gd name="connsiteX3" fmla="*/ 0 w 5375434"/>
              <a:gd name="connsiteY3" fmla="*/ 1175541 h 1175541"/>
              <a:gd name="connsiteX4" fmla="*/ 52753 w 5375434"/>
              <a:gd name="connsiteY4" fmla="*/ 12064 h 1175541"/>
              <a:gd name="connsiteX0" fmla="*/ 16921 w 5339602"/>
              <a:gd name="connsiteY0" fmla="*/ 12064 h 1179001"/>
              <a:gd name="connsiteX1" fmla="*/ 5339602 w 5339602"/>
              <a:gd name="connsiteY1" fmla="*/ 0 h 1179001"/>
              <a:gd name="connsiteX2" fmla="*/ 4195998 w 5339602"/>
              <a:gd name="connsiteY2" fmla="*/ 1167899 h 1179001"/>
              <a:gd name="connsiteX3" fmla="*/ 0 w 5339602"/>
              <a:gd name="connsiteY3" fmla="*/ 1179001 h 1179001"/>
              <a:gd name="connsiteX4" fmla="*/ 16921 w 5339602"/>
              <a:gd name="connsiteY4" fmla="*/ 12064 h 1179001"/>
              <a:gd name="connsiteX0" fmla="*/ 16921 w 5339602"/>
              <a:gd name="connsiteY0" fmla="*/ 12064 h 1179001"/>
              <a:gd name="connsiteX1" fmla="*/ 5339602 w 5339602"/>
              <a:gd name="connsiteY1" fmla="*/ 0 h 1179001"/>
              <a:gd name="connsiteX2" fmla="*/ 4195998 w 5339602"/>
              <a:gd name="connsiteY2" fmla="*/ 1167899 h 1179001"/>
              <a:gd name="connsiteX3" fmla="*/ 0 w 5339602"/>
              <a:gd name="connsiteY3" fmla="*/ 1179001 h 1179001"/>
              <a:gd name="connsiteX4" fmla="*/ 16921 w 5339602"/>
              <a:gd name="connsiteY4" fmla="*/ 12064 h 1179001"/>
              <a:gd name="connsiteX0" fmla="*/ 16921 w 5339602"/>
              <a:gd name="connsiteY0" fmla="*/ 12064 h 1179001"/>
              <a:gd name="connsiteX1" fmla="*/ 5339602 w 5339602"/>
              <a:gd name="connsiteY1" fmla="*/ 0 h 1179001"/>
              <a:gd name="connsiteX2" fmla="*/ 4130056 w 5339602"/>
              <a:gd name="connsiteY2" fmla="*/ 1167899 h 1179001"/>
              <a:gd name="connsiteX3" fmla="*/ 0 w 5339602"/>
              <a:gd name="connsiteY3" fmla="*/ 1179001 h 1179001"/>
              <a:gd name="connsiteX4" fmla="*/ 16921 w 5339602"/>
              <a:gd name="connsiteY4" fmla="*/ 12064 h 1179001"/>
              <a:gd name="connsiteX0" fmla="*/ 16921 w 5339602"/>
              <a:gd name="connsiteY0" fmla="*/ 12064 h 1190825"/>
              <a:gd name="connsiteX1" fmla="*/ 5339602 w 5339602"/>
              <a:gd name="connsiteY1" fmla="*/ 0 h 1190825"/>
              <a:gd name="connsiteX2" fmla="*/ 4169622 w 5339602"/>
              <a:gd name="connsiteY2" fmla="*/ 1190825 h 1190825"/>
              <a:gd name="connsiteX3" fmla="*/ 0 w 5339602"/>
              <a:gd name="connsiteY3" fmla="*/ 1179001 h 1190825"/>
              <a:gd name="connsiteX4" fmla="*/ 16921 w 5339602"/>
              <a:gd name="connsiteY4" fmla="*/ 12064 h 1190825"/>
              <a:gd name="connsiteX0" fmla="*/ 16921 w 5339602"/>
              <a:gd name="connsiteY0" fmla="*/ 12064 h 1179001"/>
              <a:gd name="connsiteX1" fmla="*/ 5339602 w 5339602"/>
              <a:gd name="connsiteY1" fmla="*/ 0 h 1179001"/>
              <a:gd name="connsiteX2" fmla="*/ 4130057 w 5339602"/>
              <a:gd name="connsiteY2" fmla="*/ 1164905 h 1179001"/>
              <a:gd name="connsiteX3" fmla="*/ 0 w 5339602"/>
              <a:gd name="connsiteY3" fmla="*/ 1179001 h 1179001"/>
              <a:gd name="connsiteX4" fmla="*/ 16921 w 5339602"/>
              <a:gd name="connsiteY4" fmla="*/ 12064 h 1179001"/>
              <a:gd name="connsiteX0" fmla="*/ 16921 w 5339602"/>
              <a:gd name="connsiteY0" fmla="*/ 12064 h 1182185"/>
              <a:gd name="connsiteX1" fmla="*/ 5339602 w 5339602"/>
              <a:gd name="connsiteY1" fmla="*/ 0 h 1182185"/>
              <a:gd name="connsiteX2" fmla="*/ 4169623 w 5339602"/>
              <a:gd name="connsiteY2" fmla="*/ 1182185 h 1182185"/>
              <a:gd name="connsiteX3" fmla="*/ 0 w 5339602"/>
              <a:gd name="connsiteY3" fmla="*/ 1179001 h 1182185"/>
              <a:gd name="connsiteX4" fmla="*/ 16921 w 5339602"/>
              <a:gd name="connsiteY4" fmla="*/ 12064 h 1182185"/>
              <a:gd name="connsiteX0" fmla="*/ 3733 w 5326414"/>
              <a:gd name="connsiteY0" fmla="*/ 12064 h 1186691"/>
              <a:gd name="connsiteX1" fmla="*/ 5326414 w 5326414"/>
              <a:gd name="connsiteY1" fmla="*/ 0 h 1186691"/>
              <a:gd name="connsiteX2" fmla="*/ 4156435 w 5326414"/>
              <a:gd name="connsiteY2" fmla="*/ 1182185 h 1186691"/>
              <a:gd name="connsiteX3" fmla="*/ 0 w 5326414"/>
              <a:gd name="connsiteY3" fmla="*/ 1186691 h 1186691"/>
              <a:gd name="connsiteX4" fmla="*/ 3733 w 5326414"/>
              <a:gd name="connsiteY4" fmla="*/ 12064 h 1186691"/>
              <a:gd name="connsiteX0" fmla="*/ 3733 w 5326414"/>
              <a:gd name="connsiteY0" fmla="*/ 12064 h 1186691"/>
              <a:gd name="connsiteX1" fmla="*/ 5326414 w 5326414"/>
              <a:gd name="connsiteY1" fmla="*/ 0 h 1186691"/>
              <a:gd name="connsiteX2" fmla="*/ 4156435 w 5326414"/>
              <a:gd name="connsiteY2" fmla="*/ 1182185 h 1186691"/>
              <a:gd name="connsiteX3" fmla="*/ 0 w 5326414"/>
              <a:gd name="connsiteY3" fmla="*/ 1186691 h 1186691"/>
              <a:gd name="connsiteX4" fmla="*/ 3733 w 5326414"/>
              <a:gd name="connsiteY4" fmla="*/ 12064 h 1186691"/>
              <a:gd name="connsiteX0" fmla="*/ 3733 w 5326414"/>
              <a:gd name="connsiteY0" fmla="*/ 12064 h 1186691"/>
              <a:gd name="connsiteX1" fmla="*/ 5326414 w 5326414"/>
              <a:gd name="connsiteY1" fmla="*/ 0 h 1186691"/>
              <a:gd name="connsiteX2" fmla="*/ 4156435 w 5326414"/>
              <a:gd name="connsiteY2" fmla="*/ 1182185 h 1186691"/>
              <a:gd name="connsiteX3" fmla="*/ 0 w 5326414"/>
              <a:gd name="connsiteY3" fmla="*/ 1186691 h 1186691"/>
              <a:gd name="connsiteX4" fmla="*/ 3733 w 5326414"/>
              <a:gd name="connsiteY4" fmla="*/ 12064 h 1186691"/>
              <a:gd name="connsiteX0" fmla="*/ 3733 w 5326414"/>
              <a:gd name="connsiteY0" fmla="*/ 12064 h 1189875"/>
              <a:gd name="connsiteX1" fmla="*/ 5326414 w 5326414"/>
              <a:gd name="connsiteY1" fmla="*/ 0 h 1189875"/>
              <a:gd name="connsiteX2" fmla="*/ 4037739 w 5326414"/>
              <a:gd name="connsiteY2" fmla="*/ 1189875 h 1189875"/>
              <a:gd name="connsiteX3" fmla="*/ 0 w 5326414"/>
              <a:gd name="connsiteY3" fmla="*/ 1186691 h 1189875"/>
              <a:gd name="connsiteX4" fmla="*/ 3733 w 5326414"/>
              <a:gd name="connsiteY4" fmla="*/ 12064 h 118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6414" h="1189875">
                <a:moveTo>
                  <a:pt x="3733" y="12064"/>
                </a:moveTo>
                <a:lnTo>
                  <a:pt x="5326414" y="0"/>
                </a:lnTo>
                <a:lnTo>
                  <a:pt x="4037739" y="1189875"/>
                </a:lnTo>
                <a:cubicBezTo>
                  <a:pt x="4076615" y="1183687"/>
                  <a:pt x="1385478" y="1185189"/>
                  <a:pt x="0" y="1186691"/>
                </a:cubicBezTo>
                <a:cubicBezTo>
                  <a:pt x="1244" y="795149"/>
                  <a:pt x="2489" y="403606"/>
                  <a:pt x="3733" y="1206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600" b="1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JARINGAN KOMUNIKASI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-19050" y="2893802"/>
            <a:ext cx="4114800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Network Communication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9400" y="6781800"/>
            <a:ext cx="2499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rawpixel.com (freepik.com)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64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mage.freepik.com/free-photo/earth-planet-danger_1160-59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49" t="-409" r="37755" b="409"/>
          <a:stretch/>
        </p:blipFill>
        <p:spPr bwMode="auto">
          <a:xfrm>
            <a:off x="4572000" y="179869"/>
            <a:ext cx="4572000" cy="667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Keberlanjutan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- </a:t>
            </a:r>
            <a:r>
              <a:rPr lang="en-US" sz="2800" b="1" i="1" dirty="0" err="1" smtClean="0">
                <a:solidFill>
                  <a:schemeClr val="accent6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dampak</a:t>
            </a:r>
            <a:endParaRPr lang="en-US" b="1" i="1" dirty="0">
              <a:solidFill>
                <a:schemeClr val="accent6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 </a:t>
            </a:r>
            <a:r>
              <a:rPr lang="en-US" i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Sustainability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1676400"/>
            <a:ext cx="441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0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2009: 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ahli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klimatologi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mengeluarkan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kesimpulan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bawah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suhu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bumi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harus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dijaga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jangan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sampai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naik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lebih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</a:t>
            </a:r>
            <a:r>
              <a:rPr lang="en-US" sz="2000" baseline="30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Celcius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0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2012: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suhu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bumi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telah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naik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0.7</a:t>
            </a:r>
            <a:r>
              <a:rPr lang="en-US" sz="2000" baseline="30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Celcius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0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2050: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diprediksikan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suhu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bumi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telah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naik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hingga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6</a:t>
            </a:r>
            <a:r>
              <a:rPr lang="en-US" sz="2000" baseline="30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Celcius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Beragam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upaya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tengah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dilakukan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agar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suhu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bumi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tetap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terjaga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tidak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mengalami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kenaikan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secara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drastis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akibat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efek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rumah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kaca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(green house effect)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042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Pemanasan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Global</a:t>
            </a:r>
            <a:endParaRPr lang="en-US" b="1" i="1" dirty="0">
              <a:solidFill>
                <a:schemeClr val="accent6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 </a:t>
            </a:r>
            <a:r>
              <a:rPr lang="en-US" i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Global Warming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323952"/>
            <a:ext cx="5477301" cy="453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2399" y="2313325"/>
            <a:ext cx="342900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0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warming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seringkali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menjadi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isu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utama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dibahas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pertemuan-pertemuan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pemimpin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dunia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warming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merupakan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suatu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proses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meningkatnya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suhu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rata-rata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pada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permukaan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bumi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air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laut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juga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atmosfer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2" name="Rectangle 1"/>
          <p:cNvSpPr/>
          <p:nvPr/>
        </p:nvSpPr>
        <p:spPr>
          <a:xfrm>
            <a:off x="3657600" y="1971289"/>
            <a:ext cx="54012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Siklus</a:t>
            </a:r>
            <a:r>
              <a:rPr lang="en-US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Karbon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0381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Peran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ICT</a:t>
            </a:r>
            <a:endParaRPr lang="en-US" b="1" i="1" dirty="0">
              <a:solidFill>
                <a:schemeClr val="accent6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ICT Roles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675654028"/>
              </p:ext>
            </p:extLst>
          </p:nvPr>
        </p:nvGraphicFramePr>
        <p:xfrm>
          <a:off x="-1335206" y="1524000"/>
          <a:ext cx="8117006" cy="5103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439104" y="1752600"/>
            <a:ext cx="355249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Problemnya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penggunaan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teknologi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informasi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secara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besar-besaran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tanpa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terkendali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juga </a:t>
            </a: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menimbulkan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efek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buruk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pada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lingkungan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ICT </a:t>
            </a: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butuh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energi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listrik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yang mana </a:t>
            </a: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mayoritas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energi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listrik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dunia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dihasilkan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cara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membakar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fosil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922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56" r="14739"/>
          <a:stretch/>
        </p:blipFill>
        <p:spPr bwMode="auto">
          <a:xfrm>
            <a:off x="5105400" y="152400"/>
            <a:ext cx="4061347" cy="675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Peran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ICT</a:t>
            </a:r>
            <a:endParaRPr lang="en-US" b="1" i="1" dirty="0">
              <a:solidFill>
                <a:schemeClr val="accent6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ICT Roles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1660" y="1752600"/>
            <a:ext cx="45089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itu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dibutuhkan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‘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teknologi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cerdas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’ agar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karbon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dihasilkan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dapat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dikendalikan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Data Center, Network Service Provider,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perusahaan-perusahaan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lain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perlu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melakukan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upgrade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teknologi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jaringannnya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ke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arah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next-generation network, yang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lebih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ramah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lingkungan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Network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tersebut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harus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mendukung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eco-sustainability, yang mana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memiliki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mesin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yang ‘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cerdas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’,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aman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efisien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juga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murah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5410200" y="4430256"/>
            <a:ext cx="3733800" cy="2031325"/>
          </a:xfrm>
          <a:prstGeom prst="rect">
            <a:avLst/>
          </a:prstGeom>
          <a:solidFill>
            <a:schemeClr val="bg1">
              <a:alpha val="58039"/>
            </a:schemeClr>
          </a:solidFill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  <a:spcAft>
                <a:spcPts val="1800"/>
              </a:spcAft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Intelligent Network (Alcatel-Lucent’s High Leverage Network)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mampu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menyelesaikan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kebutuhan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komputasinya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menggunakan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perangkat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lebih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sedikit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umumnya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sehingga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lebih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ramah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lingkungan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66690" y="6553200"/>
            <a:ext cx="1177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freepik.com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75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71896" y="1485904"/>
            <a:ext cx="6705604" cy="403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Isu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Etikal</a:t>
            </a:r>
            <a:endParaRPr lang="en-US" b="1" i="1" dirty="0">
              <a:solidFill>
                <a:schemeClr val="accent6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 Ethical Issues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1660" y="1752600"/>
            <a:ext cx="45089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Perkembangan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teknologi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membawa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manusia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ke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kehidupan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saling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terhubung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(connected)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Kemudahan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akses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melalui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HP,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menjadikan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seorang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karyawan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seolah-olah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terus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terhubung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ke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pekerjaannya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24/7.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Privasi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hal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waktu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menjadi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hilang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Kondisi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ini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bisa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menambah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tekanan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bahkan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bisa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berdampak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negatif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bagi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kesehatan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seseorang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301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7" t="-657" r="31632" b="657"/>
          <a:stretch/>
        </p:blipFill>
        <p:spPr bwMode="auto">
          <a:xfrm>
            <a:off x="5105400" y="6191"/>
            <a:ext cx="4038600" cy="6851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Isu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Etikal</a:t>
            </a:r>
            <a:endParaRPr lang="en-US" b="1" i="1" dirty="0">
              <a:solidFill>
                <a:schemeClr val="accent6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 Ethical Issues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1660" y="1752600"/>
            <a:ext cx="450894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Kini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manusia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cenderung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telah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terbiasa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saling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terhubung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Menurut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suatu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penelitian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di Amerika, 68% orang Amerika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menderita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penyakit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‘disconnect anxiety’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yaitu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suatu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perasaan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cemas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saat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mereka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terputus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koneksi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internet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periode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waktu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tertentu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Menurut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NHTSA,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lebih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10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juta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pengemudi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di Amerika,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mengendarai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mobil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sambil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berbicara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via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telepon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Ketidak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fokusan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saat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berkendara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tersebut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menyumbang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25%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total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kecelakaan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dilaporkan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kepada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polisi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39239" y="6519446"/>
            <a:ext cx="240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@</a:t>
            </a:r>
            <a:r>
              <a:rPr lang="en-US" sz="1600" dirty="0" err="1" smtClean="0">
                <a:solidFill>
                  <a:schemeClr val="bg1">
                    <a:lumMod val="75000"/>
                  </a:schemeClr>
                </a:solidFill>
              </a:rPr>
              <a:t>phc.vector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(freepik.com)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39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Isu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Etikal</a:t>
            </a:r>
            <a:endParaRPr lang="en-US" b="1" i="1" dirty="0">
              <a:solidFill>
                <a:schemeClr val="accent6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 Ethical Issues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1752600"/>
            <a:ext cx="4356540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Teknologi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memungkinkan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manusia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terus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terhubung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ini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telah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mengaburkan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batas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antara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pekerjaan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sosial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waktu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pribadi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IT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telah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berhasil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meningkatkan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produktifi-tas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kualitas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hidup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manusia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Tapi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sisi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lain, IT juga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berperan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besar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terhadap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hilangnya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‘personal time’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pada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sebagian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besar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manusia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menggunakannya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IT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membuat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manusia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menjadi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produktif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karena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IT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seseorang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bisa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melakukan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banyak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hal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sekaligus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cepat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Namun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kualitas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keselamatan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suatu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pekerjaan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kini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menjadi </a:t>
            </a:r>
            <a:r>
              <a:rPr lang="en-US" sz="1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taruhannya</a:t>
            </a:r>
            <a:r>
              <a:rPr lang="en-US" sz="1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66690" y="6553200"/>
            <a:ext cx="1177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freepik.com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30" name="Picture 6" descr="Work time concep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752599"/>
            <a:ext cx="4495799" cy="449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/>
          <p:nvPr/>
        </p:nvSpPr>
        <p:spPr>
          <a:xfrm>
            <a:off x="5427874" y="76200"/>
            <a:ext cx="3639926" cy="103877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 REFERENCES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8553"/>
          </a:xfrm>
          <a:noFill/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Referensi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4038600" cy="4800600"/>
          </a:xfrm>
        </p:spPr>
        <p:txBody>
          <a:bodyPr>
            <a:noAutofit/>
          </a:bodyPr>
          <a:lstStyle/>
          <a:p>
            <a:pPr marL="385763" indent="-385763">
              <a:buAutoNum type="arabicPeriod"/>
            </a:pP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Turban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Volonino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, Wood</a:t>
            </a: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2017. 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Information Technology for Management </a:t>
            </a: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r>
              <a:rPr lang="en-US" sz="1800" baseline="30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edition. Wiley.</a:t>
            </a:r>
          </a:p>
          <a:p>
            <a:pPr marL="385763" indent="-385763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Ralph Stair &amp; George Reynold</a:t>
            </a: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2015. 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Fundamental of information System, </a:t>
            </a: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sz="1800" baseline="30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editon</a:t>
            </a: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Cengage Learning</a:t>
            </a: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85763" indent="-385763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McLeod, Raymond and Schell, George </a:t>
            </a: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P, 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2007. Management Information </a:t>
            </a: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Systems, 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r>
              <a:rPr lang="en-US" sz="1800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edition. Pearson Education </a:t>
            </a: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Publisher.</a:t>
            </a:r>
          </a:p>
          <a:p>
            <a:pPr marL="385763" indent="-385763">
              <a:buFont typeface="Arial" panose="020B0604020202020204" pitchFamily="34" charset="0"/>
              <a:buAutoNum type="arabicPeriod"/>
            </a:pP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 </a:t>
            </a:r>
            <a:r>
              <a:rPr lang="en-US" sz="1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Putu</a:t>
            </a: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Agus</a:t>
            </a: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Eka</a:t>
            </a: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Pratama</a:t>
            </a: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2018. Handbook Data Warehouse. Penerbit </a:t>
            </a:r>
            <a:r>
              <a:rPr lang="en-US" sz="1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Informatika</a:t>
            </a: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85763" indent="-385763">
              <a:buFont typeface="Arial" panose="020B0604020202020204" pitchFamily="34" charset="0"/>
              <a:buAutoNum type="arabicPeriod"/>
            </a:pPr>
            <a:r>
              <a:rPr lang="en-US" sz="1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Suyanto</a:t>
            </a: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2019. Data Mining </a:t>
            </a:r>
            <a:r>
              <a:rPr lang="en-US" sz="1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Klasifikasi</a:t>
            </a: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Klasterisasi</a:t>
            </a: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Data. Penerbit </a:t>
            </a:r>
            <a:r>
              <a:rPr lang="en-US" sz="1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Informatika</a:t>
            </a: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800" dirty="0" smtClean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238" y="-15765"/>
            <a:ext cx="4504762" cy="68591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8511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1" t="699" r="37178" b="-699"/>
          <a:stretch/>
        </p:blipFill>
        <p:spPr bwMode="auto">
          <a:xfrm>
            <a:off x="5105400" y="-15767"/>
            <a:ext cx="4038600" cy="692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Jaringan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Komunikasi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Communication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Network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00" y="1981200"/>
            <a:ext cx="4953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8138" indent="-1608138">
              <a:spcAft>
                <a:spcPts val="1200"/>
              </a:spcAft>
              <a:tabLst>
                <a:tab pos="1308100" algn="l"/>
                <a:tab pos="2743200" algn="l"/>
                <a:tab pos="2979738" algn="l"/>
              </a:tabLst>
            </a:pPr>
            <a:r>
              <a:rPr lang="en-US" sz="20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Internet Protocol (IP)	:	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metode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atau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dimana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suatu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dikirim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satu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perangkat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perangkat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lain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melalui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sebuah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jaringan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komunikasi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1608138" indent="-1608138">
              <a:spcAft>
                <a:spcPts val="1200"/>
              </a:spcAft>
              <a:tabLst>
                <a:tab pos="1308100" algn="l"/>
                <a:tab pos="2743200" algn="l"/>
                <a:tab pos="2979738" algn="l"/>
              </a:tabLst>
            </a:pPr>
            <a:r>
              <a:rPr lang="en-US" sz="2000" b="1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Alamat</a:t>
            </a:r>
            <a:r>
              <a:rPr lang="en-US" sz="20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IP	: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Alamat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identitas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unik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wajib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dimiliki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setiap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perangkat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melakukan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komunikasi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via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jaringan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1608138" indent="-1608138">
              <a:spcAft>
                <a:spcPts val="1200"/>
              </a:spcAft>
              <a:tabLst>
                <a:tab pos="1308100" algn="l"/>
                <a:tab pos="2743200" algn="l"/>
                <a:tab pos="2979738" algn="l"/>
              </a:tabLst>
            </a:pPr>
            <a:r>
              <a:rPr lang="en-US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Bisa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diibaratkan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seperti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alamat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rumah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atau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nomor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telepon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yang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bersifat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unik</a:t>
            </a:r>
            <a:r>
              <a:rPr lang="en-US" sz="2000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268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6" r="19450"/>
          <a:stretch/>
        </p:blipFill>
        <p:spPr bwMode="auto">
          <a:xfrm>
            <a:off x="5105399" y="-15766"/>
            <a:ext cx="4038601" cy="687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Jaringan - </a:t>
            </a:r>
            <a:r>
              <a:rPr lang="en-US" sz="2800" b="1" i="1" dirty="0" smtClean="0">
                <a:solidFill>
                  <a:schemeClr val="accent6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Terminology</a:t>
            </a:r>
            <a:endParaRPr lang="en-US" b="1" i="1" dirty="0">
              <a:solidFill>
                <a:schemeClr val="accent6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 Network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1524000"/>
            <a:ext cx="49530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0900" indent="-850900">
              <a:spcAft>
                <a:spcPts val="1800"/>
              </a:spcAft>
              <a:tabLst>
                <a:tab pos="630238" algn="l"/>
              </a:tabLst>
            </a:pPr>
            <a:r>
              <a:rPr lang="en-US" sz="24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Bandwidth (</a:t>
            </a:r>
            <a:r>
              <a:rPr lang="en-US" sz="2400" b="1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Lebar</a:t>
            </a:r>
            <a:r>
              <a:rPr lang="en-US" sz="24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Pita)</a:t>
            </a:r>
          </a:p>
          <a:p>
            <a:pPr>
              <a:spcAft>
                <a:spcPts val="1800"/>
              </a:spcAft>
            </a:pP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Merupakan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besarnya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yang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dikirimkan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via internet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satuan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/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detik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	</a:t>
            </a:r>
          </a:p>
          <a:p>
            <a:pPr>
              <a:spcAft>
                <a:spcPts val="1800"/>
              </a:spcAft>
            </a:pP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Bandwidth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sering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dianalogikan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layaknya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pipa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berisi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air.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Semakin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kecil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pipa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semakin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sedikit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air yang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bisa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dialirkan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Tapi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semakin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besar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pipa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itu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volume air yang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bisa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dialirkan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pun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semakin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besar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cepat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Aft>
                <a:spcPts val="1800"/>
              </a:spcAft>
            </a:pP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Semakin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besar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bandwidth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semakin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powerful pula internet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>
              <a:spcAft>
                <a:spcPts val="1800"/>
              </a:spcAft>
            </a:pP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Jika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satu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keluarga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semuanya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secara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bersamaan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menonton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video di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Youtube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tentu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tidak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masalah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apabila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memiliki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bandwidth yang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besar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533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6" r="19450"/>
          <a:stretch/>
        </p:blipFill>
        <p:spPr bwMode="auto">
          <a:xfrm>
            <a:off x="5105399" y="-15766"/>
            <a:ext cx="4038601" cy="687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Jaringan - </a:t>
            </a:r>
            <a:r>
              <a:rPr lang="en-US" sz="2800" b="1" i="1" dirty="0" smtClean="0">
                <a:solidFill>
                  <a:schemeClr val="accent6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Terminology</a:t>
            </a:r>
            <a:endParaRPr lang="en-US" b="1" i="1" dirty="0">
              <a:solidFill>
                <a:schemeClr val="accent6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 Network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1811447"/>
            <a:ext cx="4953000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0900" indent="-850900">
              <a:spcAft>
                <a:spcPts val="1800"/>
              </a:spcAft>
              <a:tabLst>
                <a:tab pos="630238" algn="l"/>
              </a:tabLst>
            </a:pPr>
            <a:r>
              <a:rPr lang="en-US" sz="24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</a:p>
          <a:p>
            <a:pPr>
              <a:spcAft>
                <a:spcPts val="1800"/>
              </a:spcAft>
            </a:pP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Aturan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atau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standar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mengatur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bagaimana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perangkat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suatu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jaringan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saling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bertukar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‘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berbicara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’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satu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lain.</a:t>
            </a:r>
          </a:p>
          <a:p>
            <a:pPr>
              <a:spcAft>
                <a:spcPts val="1800"/>
              </a:spcAft>
            </a:pP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Analogi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seperti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aturan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mengemudi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suatu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negara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Ada yang di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sebelah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kiri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(Indonesia)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atau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kanan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(Amerika).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Aturan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dibuat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agar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terjadi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keteraturan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jalan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raya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Aft>
                <a:spcPts val="1800"/>
              </a:spcAft>
            </a:pPr>
            <a:endParaRPr lang="en-US" dirty="0" smtClean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60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6" r="19450"/>
          <a:stretch/>
        </p:blipFill>
        <p:spPr bwMode="auto">
          <a:xfrm>
            <a:off x="5105399" y="-15766"/>
            <a:ext cx="4038601" cy="687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Jaringan - </a:t>
            </a:r>
            <a:r>
              <a:rPr lang="en-US" sz="2800" b="1" i="1" dirty="0" smtClean="0">
                <a:solidFill>
                  <a:schemeClr val="accent6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Terminology</a:t>
            </a:r>
            <a:endParaRPr lang="en-US" b="1" i="1" dirty="0">
              <a:solidFill>
                <a:schemeClr val="accent6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 Network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1811447"/>
            <a:ext cx="4953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0900" indent="-850900">
              <a:spcAft>
                <a:spcPts val="1800"/>
              </a:spcAft>
              <a:tabLst>
                <a:tab pos="630238" algn="l"/>
              </a:tabLst>
            </a:pPr>
            <a:r>
              <a:rPr lang="en-US" sz="24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TCP/IP</a:t>
            </a:r>
          </a:p>
          <a:p>
            <a:pPr>
              <a:spcAft>
                <a:spcPts val="1800"/>
              </a:spcAft>
            </a:pP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Transmission Control Protocol/Internet Protocol.</a:t>
            </a:r>
          </a:p>
          <a:p>
            <a:pPr>
              <a:spcAft>
                <a:spcPts val="1800"/>
              </a:spcAft>
            </a:pP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Merupakan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protokol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komunikasi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dasar</a:t>
            </a:r>
            <a:r>
              <a:rPr lang="en-US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internet.</a:t>
            </a:r>
          </a:p>
          <a:p>
            <a:pPr>
              <a:spcAft>
                <a:spcPts val="1800"/>
              </a:spcAft>
            </a:pP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Protokol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didukung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oleh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sebagian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besar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sistem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operasi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(Windows, Linux, Android,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MacOS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dll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memastikan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bahwa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semua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perangkat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terhubung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internet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dapat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saling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berkomunikasi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Aft>
                <a:spcPts val="1800"/>
              </a:spcAft>
            </a:pP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Selain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itu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protokol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juga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cocok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digunakan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pada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jaringan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komputer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suatu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perusahaan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kepentingan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sendiri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/internal.</a:t>
            </a:r>
          </a:p>
        </p:txBody>
      </p:sp>
      <p:sp>
        <p:nvSpPr>
          <p:cNvPr id="2" name="Rectangle 1"/>
          <p:cNvSpPr/>
          <p:nvPr/>
        </p:nvSpPr>
        <p:spPr>
          <a:xfrm>
            <a:off x="5119685" y="2386206"/>
            <a:ext cx="402431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indent="-800100">
              <a:tabLst>
                <a:tab pos="2057400" algn="l"/>
              </a:tabLst>
            </a:pPr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IP Version 4 (IPv4</a:t>
            </a:r>
            <a:r>
              <a:rPr lang="en-US" b="1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	</a:t>
            </a:r>
            <a:r>
              <a:rPr lang="en-US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 err="1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Jenis</a:t>
            </a:r>
            <a:r>
              <a:rPr lang="en-US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IP yang </a:t>
            </a:r>
            <a:r>
              <a:rPr lang="en-US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bertahan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selama </a:t>
            </a:r>
            <a:r>
              <a:rPr lang="en-US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puluhan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namun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kini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telah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mencapai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batasnya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desain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digantikan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versi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6. </a:t>
            </a:r>
          </a:p>
          <a:p>
            <a:pPr marL="800100" indent="-800100">
              <a:tabLst>
                <a:tab pos="2057400" algn="l"/>
              </a:tabLst>
            </a:pPr>
            <a:endParaRPr lang="en-US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indent="-800100">
              <a:tabLst>
                <a:tab pos="2057400" algn="l"/>
              </a:tabLst>
            </a:pPr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IP Version 6 (IPv6</a:t>
            </a:r>
            <a:r>
              <a:rPr lang="en-US" b="1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  <a:r>
              <a:rPr lang="en-US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 err="1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menggantikan</a:t>
            </a:r>
            <a:r>
              <a:rPr lang="en-US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IPv4 yang </a:t>
            </a:r>
            <a:r>
              <a:rPr lang="en-US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telah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mencapai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batas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435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" r="66183"/>
          <a:stretch/>
        </p:blipFill>
        <p:spPr bwMode="auto">
          <a:xfrm>
            <a:off x="5105400" y="-28722"/>
            <a:ext cx="4038600" cy="6886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Jaringan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- </a:t>
            </a:r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Terminology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 Network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505200" y="2514600"/>
            <a:ext cx="4724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32 bit</a:t>
            </a:r>
          </a:p>
          <a:p>
            <a:pPr algn="ctr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0000.0000.0000.0000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505200" y="4191000"/>
            <a:ext cx="4724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128 bit</a:t>
            </a:r>
          </a:p>
          <a:p>
            <a:pPr algn="ctr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0000.0000.0000.0000.0000.0000.0000.0000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2710190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IPv4</a:t>
            </a: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199" y="4386590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IPv6</a:t>
            </a: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905000" y="2971800"/>
            <a:ext cx="12192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905000" y="4663966"/>
            <a:ext cx="12192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22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" r="66183"/>
          <a:stretch/>
        </p:blipFill>
        <p:spPr bwMode="auto">
          <a:xfrm>
            <a:off x="5105400" y="-28722"/>
            <a:ext cx="4038600" cy="6886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/>
          <p:nvPr/>
        </p:nvSpPr>
        <p:spPr>
          <a:xfrm>
            <a:off x="5105400" y="0"/>
            <a:ext cx="4038600" cy="304800"/>
          </a:xfrm>
          <a:custGeom>
            <a:avLst/>
            <a:gdLst>
              <a:gd name="connsiteX0" fmla="*/ 0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0 w 3810000"/>
              <a:gd name="connsiteY4" fmla="*/ 0 h 304800"/>
              <a:gd name="connsiteX0" fmla="*/ 217715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17715 w 3810000"/>
              <a:gd name="connsiteY4" fmla="*/ 0 h 304800"/>
              <a:gd name="connsiteX0" fmla="*/ 261258 w 3810000"/>
              <a:gd name="connsiteY0" fmla="*/ 0 h 304800"/>
              <a:gd name="connsiteX1" fmla="*/ 3810000 w 3810000"/>
              <a:gd name="connsiteY1" fmla="*/ 0 h 304800"/>
              <a:gd name="connsiteX2" fmla="*/ 3810000 w 3810000"/>
              <a:gd name="connsiteY2" fmla="*/ 304800 h 304800"/>
              <a:gd name="connsiteX3" fmla="*/ 0 w 3810000"/>
              <a:gd name="connsiteY3" fmla="*/ 304800 h 304800"/>
              <a:gd name="connsiteX4" fmla="*/ 261258 w 3810000"/>
              <a:gd name="connsiteY4" fmla="*/ 0 h 304800"/>
              <a:gd name="connsiteX0" fmla="*/ 333830 w 3882572"/>
              <a:gd name="connsiteY0" fmla="*/ 0 h 304800"/>
              <a:gd name="connsiteX1" fmla="*/ 3882572 w 3882572"/>
              <a:gd name="connsiteY1" fmla="*/ 0 h 304800"/>
              <a:gd name="connsiteX2" fmla="*/ 3882572 w 3882572"/>
              <a:gd name="connsiteY2" fmla="*/ 304800 h 304800"/>
              <a:gd name="connsiteX3" fmla="*/ 0 w 3882572"/>
              <a:gd name="connsiteY3" fmla="*/ 304800 h 304800"/>
              <a:gd name="connsiteX4" fmla="*/ 333830 w 3882572"/>
              <a:gd name="connsiteY4" fmla="*/ 0 h 304800"/>
              <a:gd name="connsiteX0" fmla="*/ 377373 w 3926115"/>
              <a:gd name="connsiteY0" fmla="*/ 0 h 304800"/>
              <a:gd name="connsiteX1" fmla="*/ 3926115 w 3926115"/>
              <a:gd name="connsiteY1" fmla="*/ 0 h 304800"/>
              <a:gd name="connsiteX2" fmla="*/ 3926115 w 3926115"/>
              <a:gd name="connsiteY2" fmla="*/ 304800 h 304800"/>
              <a:gd name="connsiteX3" fmla="*/ 0 w 3926115"/>
              <a:gd name="connsiteY3" fmla="*/ 304800 h 304800"/>
              <a:gd name="connsiteX4" fmla="*/ 377373 w 3926115"/>
              <a:gd name="connsiteY4" fmla="*/ 0 h 304800"/>
              <a:gd name="connsiteX0" fmla="*/ 399319 w 3948061"/>
              <a:gd name="connsiteY0" fmla="*/ 0 h 304800"/>
              <a:gd name="connsiteX1" fmla="*/ 3948061 w 3948061"/>
              <a:gd name="connsiteY1" fmla="*/ 0 h 304800"/>
              <a:gd name="connsiteX2" fmla="*/ 3948061 w 3948061"/>
              <a:gd name="connsiteY2" fmla="*/ 304800 h 304800"/>
              <a:gd name="connsiteX3" fmla="*/ 0 w 3948061"/>
              <a:gd name="connsiteY3" fmla="*/ 304800 h 304800"/>
              <a:gd name="connsiteX4" fmla="*/ 399319 w 3948061"/>
              <a:gd name="connsiteY4" fmla="*/ 0 h 304800"/>
              <a:gd name="connsiteX0" fmla="*/ 289591 w 3838333"/>
              <a:gd name="connsiteY0" fmla="*/ 0 h 304800"/>
              <a:gd name="connsiteX1" fmla="*/ 3838333 w 3838333"/>
              <a:gd name="connsiteY1" fmla="*/ 0 h 304800"/>
              <a:gd name="connsiteX2" fmla="*/ 3838333 w 3838333"/>
              <a:gd name="connsiteY2" fmla="*/ 304800 h 304800"/>
              <a:gd name="connsiteX3" fmla="*/ 0 w 3838333"/>
              <a:gd name="connsiteY3" fmla="*/ 304800 h 304800"/>
              <a:gd name="connsiteX4" fmla="*/ 289591 w 3838333"/>
              <a:gd name="connsiteY4" fmla="*/ 0 h 304800"/>
              <a:gd name="connsiteX0" fmla="*/ 142942 w 3691684"/>
              <a:gd name="connsiteY0" fmla="*/ 0 h 304800"/>
              <a:gd name="connsiteX1" fmla="*/ 3691684 w 3691684"/>
              <a:gd name="connsiteY1" fmla="*/ 0 h 304800"/>
              <a:gd name="connsiteX2" fmla="*/ 3691684 w 3691684"/>
              <a:gd name="connsiteY2" fmla="*/ 304800 h 304800"/>
              <a:gd name="connsiteX3" fmla="*/ 0 w 3691684"/>
              <a:gd name="connsiteY3" fmla="*/ 304800 h 304800"/>
              <a:gd name="connsiteX4" fmla="*/ 142942 w 3691684"/>
              <a:gd name="connsiteY4" fmla="*/ 0 h 304800"/>
              <a:gd name="connsiteX0" fmla="*/ 91184 w 3639926"/>
              <a:gd name="connsiteY0" fmla="*/ 0 h 304800"/>
              <a:gd name="connsiteX1" fmla="*/ 3639926 w 3639926"/>
              <a:gd name="connsiteY1" fmla="*/ 0 h 304800"/>
              <a:gd name="connsiteX2" fmla="*/ 3639926 w 3639926"/>
              <a:gd name="connsiteY2" fmla="*/ 304800 h 304800"/>
              <a:gd name="connsiteX3" fmla="*/ 0 w 3639926"/>
              <a:gd name="connsiteY3" fmla="*/ 304800 h 304800"/>
              <a:gd name="connsiteX4" fmla="*/ 91184 w 3639926"/>
              <a:gd name="connsiteY4" fmla="*/ 0 h 304800"/>
              <a:gd name="connsiteX0" fmla="*/ 65305 w 3614047"/>
              <a:gd name="connsiteY0" fmla="*/ 0 h 332406"/>
              <a:gd name="connsiteX1" fmla="*/ 3614047 w 3614047"/>
              <a:gd name="connsiteY1" fmla="*/ 0 h 332406"/>
              <a:gd name="connsiteX2" fmla="*/ 3614047 w 3614047"/>
              <a:gd name="connsiteY2" fmla="*/ 304800 h 332406"/>
              <a:gd name="connsiteX3" fmla="*/ 0 w 3614047"/>
              <a:gd name="connsiteY3" fmla="*/ 332406 h 332406"/>
              <a:gd name="connsiteX4" fmla="*/ 65305 w 3614047"/>
              <a:gd name="connsiteY4" fmla="*/ 0 h 332406"/>
              <a:gd name="connsiteX0" fmla="*/ 91184 w 3639926"/>
              <a:gd name="connsiteY0" fmla="*/ 0 h 332406"/>
              <a:gd name="connsiteX1" fmla="*/ 3639926 w 3639926"/>
              <a:gd name="connsiteY1" fmla="*/ 0 h 332406"/>
              <a:gd name="connsiteX2" fmla="*/ 3639926 w 3639926"/>
              <a:gd name="connsiteY2" fmla="*/ 304800 h 332406"/>
              <a:gd name="connsiteX3" fmla="*/ 0 w 3639926"/>
              <a:gd name="connsiteY3" fmla="*/ 332406 h 332406"/>
              <a:gd name="connsiteX4" fmla="*/ 91184 w 3639926"/>
              <a:gd name="connsiteY4" fmla="*/ 0 h 33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926" h="332406">
                <a:moveTo>
                  <a:pt x="91184" y="0"/>
                </a:moveTo>
                <a:lnTo>
                  <a:pt x="3639926" y="0"/>
                </a:lnTo>
                <a:lnTo>
                  <a:pt x="3639926" y="304800"/>
                </a:lnTo>
                <a:lnTo>
                  <a:pt x="0" y="332406"/>
                </a:lnTo>
                <a:lnTo>
                  <a:pt x="911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-1" y="-15766"/>
            <a:ext cx="7688317" cy="934319"/>
          </a:xfrm>
          <a:custGeom>
            <a:avLst/>
            <a:gdLst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5486400 w 5486400"/>
              <a:gd name="connsiteY2" fmla="*/ 1143000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572000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954011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3000"/>
              <a:gd name="connsiteX1" fmla="*/ 5486400 w 5486400"/>
              <a:gd name="connsiteY1" fmla="*/ 0 h 1143000"/>
              <a:gd name="connsiteX2" fmla="*/ 4899439 w 5486400"/>
              <a:gd name="connsiteY2" fmla="*/ 1128485 h 1143000"/>
              <a:gd name="connsiteX3" fmla="*/ 0 w 5486400"/>
              <a:gd name="connsiteY3" fmla="*/ 1143000 h 1143000"/>
              <a:gd name="connsiteX4" fmla="*/ 0 w 5486400"/>
              <a:gd name="connsiteY4" fmla="*/ 0 h 1143000"/>
              <a:gd name="connsiteX0" fmla="*/ 0 w 5486400"/>
              <a:gd name="connsiteY0" fmla="*/ 0 h 1148193"/>
              <a:gd name="connsiteX1" fmla="*/ 5486400 w 5486400"/>
              <a:gd name="connsiteY1" fmla="*/ 0 h 1148193"/>
              <a:gd name="connsiteX2" fmla="*/ 4812123 w 5486400"/>
              <a:gd name="connsiteY2" fmla="*/ 1148193 h 1148193"/>
              <a:gd name="connsiteX3" fmla="*/ 0 w 5486400"/>
              <a:gd name="connsiteY3" fmla="*/ 1143000 h 1148193"/>
              <a:gd name="connsiteX4" fmla="*/ 0 w 5486400"/>
              <a:gd name="connsiteY4" fmla="*/ 0 h 1148193"/>
              <a:gd name="connsiteX0" fmla="*/ 0 w 5322681"/>
              <a:gd name="connsiteY0" fmla="*/ 19706 h 1167899"/>
              <a:gd name="connsiteX1" fmla="*/ 5322681 w 5322681"/>
              <a:gd name="connsiteY1" fmla="*/ 0 h 1167899"/>
              <a:gd name="connsiteX2" fmla="*/ 4812123 w 5322681"/>
              <a:gd name="connsiteY2" fmla="*/ 1167899 h 1167899"/>
              <a:gd name="connsiteX3" fmla="*/ 0 w 5322681"/>
              <a:gd name="connsiteY3" fmla="*/ 1162706 h 1167899"/>
              <a:gd name="connsiteX4" fmla="*/ 0 w 5322681"/>
              <a:gd name="connsiteY4" fmla="*/ 19706 h 116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2681" h="1167899">
                <a:moveTo>
                  <a:pt x="0" y="19706"/>
                </a:moveTo>
                <a:lnTo>
                  <a:pt x="5322681" y="0"/>
                </a:lnTo>
                <a:lnTo>
                  <a:pt x="4812123" y="1167899"/>
                </a:lnTo>
                <a:lnTo>
                  <a:pt x="0" y="1162706"/>
                </a:lnTo>
                <a:lnTo>
                  <a:pt x="0" y="19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noFill/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Jaringan - </a:t>
            </a:r>
            <a:r>
              <a:rPr lang="en-US" sz="2800" b="1" i="1" dirty="0" smtClean="0">
                <a:solidFill>
                  <a:schemeClr val="accent6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Terminology</a:t>
            </a:r>
            <a:endParaRPr lang="en-US" b="1" i="1" dirty="0">
              <a:solidFill>
                <a:schemeClr val="accent6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0" y="914400"/>
            <a:ext cx="5439104" cy="459592"/>
          </a:xfrm>
          <a:custGeom>
            <a:avLst/>
            <a:gdLst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486400 w 5486400"/>
              <a:gd name="connsiteY2" fmla="*/ 30480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29721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155324 w 5486400"/>
              <a:gd name="connsiteY2" fmla="*/ 289034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86400"/>
              <a:gd name="connsiteY0" fmla="*/ 0 h 304800"/>
              <a:gd name="connsiteX1" fmla="*/ 5486400 w 5486400"/>
              <a:gd name="connsiteY1" fmla="*/ 0 h 304800"/>
              <a:gd name="connsiteX2" fmla="*/ 5092262 w 5486400"/>
              <a:gd name="connsiteY2" fmla="*/ 299490 h 304800"/>
              <a:gd name="connsiteX3" fmla="*/ 0 w 5486400"/>
              <a:gd name="connsiteY3" fmla="*/ 304800 h 304800"/>
              <a:gd name="connsiteX4" fmla="*/ 0 w 5486400"/>
              <a:gd name="connsiteY4" fmla="*/ 0 h 304800"/>
              <a:gd name="connsiteX0" fmla="*/ 0 w 5439104"/>
              <a:gd name="connsiteY0" fmla="*/ 0 h 304800"/>
              <a:gd name="connsiteX1" fmla="*/ 5439104 w 5439104"/>
              <a:gd name="connsiteY1" fmla="*/ 0 h 304800"/>
              <a:gd name="connsiteX2" fmla="*/ 5092262 w 5439104"/>
              <a:gd name="connsiteY2" fmla="*/ 299490 h 304800"/>
              <a:gd name="connsiteX3" fmla="*/ 0 w 5439104"/>
              <a:gd name="connsiteY3" fmla="*/ 304800 h 304800"/>
              <a:gd name="connsiteX4" fmla="*/ 0 w 5439104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104" h="304800">
                <a:moveTo>
                  <a:pt x="0" y="0"/>
                </a:moveTo>
                <a:lnTo>
                  <a:pt x="5439104" y="0"/>
                </a:lnTo>
                <a:lnTo>
                  <a:pt x="5092262" y="29949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  Network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1811447"/>
            <a:ext cx="4953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0900" indent="-850900">
              <a:spcAft>
                <a:spcPts val="1800"/>
              </a:spcAft>
              <a:tabLst>
                <a:tab pos="630238" algn="l"/>
              </a:tabLst>
            </a:pPr>
            <a:r>
              <a:rPr lang="en-US" sz="2400" b="1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Broadband (Broad Bandwidth)</a:t>
            </a:r>
          </a:p>
          <a:p>
            <a:pPr>
              <a:spcAft>
                <a:spcPts val="1800"/>
              </a:spcAft>
            </a:pP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Jaringan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kecepatan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atau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kapasitas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tinggi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spcAft>
                <a:spcPts val="1800"/>
              </a:spcAft>
            </a:pP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Fixed-line Broadband: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koneksi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internet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menggunakan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kabel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atau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juga DSL.</a:t>
            </a:r>
          </a:p>
          <a:p>
            <a:pPr>
              <a:spcAft>
                <a:spcPts val="1800"/>
              </a:spcAft>
            </a:pP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 Broadband: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beragam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tipe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koneksi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internet,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bisa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via modem portable,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seluler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atau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perangkat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lain.</a:t>
            </a:r>
          </a:p>
          <a:p>
            <a:pPr>
              <a:spcAft>
                <a:spcPts val="1800"/>
              </a:spcAft>
            </a:pP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3G: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jaringan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3G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mendukung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layanan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broadband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multimedia,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jangkauan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lebih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luas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serta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kecepatan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lebih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baik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dibandingkan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pendahulunya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yaitu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1G </a:t>
            </a:r>
            <a:r>
              <a:rPr lang="en-US" dirty="0" err="1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dirty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2G.</a:t>
            </a:r>
          </a:p>
        </p:txBody>
      </p:sp>
    </p:spTree>
    <p:extLst>
      <p:ext uri="{BB962C8B-B14F-4D97-AF65-F5344CB8AC3E}">
        <p14:creationId xmlns:p14="http://schemas.microsoft.com/office/powerpoint/2010/main" val="273289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4289</TotalTime>
  <Words>2158</Words>
  <Application>Microsoft Office PowerPoint</Application>
  <PresentationFormat>On-screen Show (4:3)</PresentationFormat>
  <Paragraphs>263</Paragraphs>
  <Slides>37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Segoe UI</vt:lpstr>
      <vt:lpstr>Segoe UI Semibold</vt:lpstr>
      <vt:lpstr>Office Theme</vt:lpstr>
      <vt:lpstr>Jaringan Komunikasi</vt:lpstr>
      <vt:lpstr> Materi</vt:lpstr>
      <vt:lpstr>PowerPoint Presentation</vt:lpstr>
      <vt:lpstr> Jaringan Komunikasi</vt:lpstr>
      <vt:lpstr> Jaringan - Terminology</vt:lpstr>
      <vt:lpstr> Jaringan - Terminology</vt:lpstr>
      <vt:lpstr> Jaringan - Terminology</vt:lpstr>
      <vt:lpstr> Jaringan - Terminology</vt:lpstr>
      <vt:lpstr> Jaringan - Terminology</vt:lpstr>
      <vt:lpstr> Jaringan - Terminology</vt:lpstr>
      <vt:lpstr>PowerPoint Presentation</vt:lpstr>
      <vt:lpstr> Infrastruktur Mobile</vt:lpstr>
      <vt:lpstr> Wi-Fi (Wireless Fidelity)</vt:lpstr>
      <vt:lpstr> Wi-Fi (Wireless Fidelity)</vt:lpstr>
      <vt:lpstr> Wi-Fi (Wireless Fidelity)</vt:lpstr>
      <vt:lpstr> Bluetooth</vt:lpstr>
      <vt:lpstr> Wireless WAN</vt:lpstr>
      <vt:lpstr>PowerPoint Presentation</vt:lpstr>
      <vt:lpstr> Pengantar</vt:lpstr>
      <vt:lpstr> Kolaborasi Virtual</vt:lpstr>
      <vt:lpstr> Kolaborasi Virtual</vt:lpstr>
      <vt:lpstr> Kelompok Kerja</vt:lpstr>
      <vt:lpstr> Kelompok Kerja</vt:lpstr>
      <vt:lpstr> Teknologi Komunikasi</vt:lpstr>
      <vt:lpstr> Teknologi Komunikasi</vt:lpstr>
      <vt:lpstr> Teknologi Komunikasi</vt:lpstr>
      <vt:lpstr>PowerPoint Presentation</vt:lpstr>
      <vt:lpstr> Pengantar</vt:lpstr>
      <vt:lpstr> Keberlanjutan</vt:lpstr>
      <vt:lpstr> Keberlanjutan - dampak</vt:lpstr>
      <vt:lpstr> Pemanasan Global</vt:lpstr>
      <vt:lpstr> Peran ICT</vt:lpstr>
      <vt:lpstr> Peran ICT</vt:lpstr>
      <vt:lpstr> Isu Etikal</vt:lpstr>
      <vt:lpstr> Isu Etikal</vt:lpstr>
      <vt:lpstr> Isu Etikal</vt:lpstr>
      <vt:lpstr> Referensi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BISNIS DI ERA DIGITAL</dc:title>
  <dc:creator>Fauzi Rafrastara</dc:creator>
  <cp:lastModifiedBy>Fauzi Rafrastara</cp:lastModifiedBy>
  <cp:revision>307</cp:revision>
  <dcterms:created xsi:type="dcterms:W3CDTF">2020-08-06T07:46:26Z</dcterms:created>
  <dcterms:modified xsi:type="dcterms:W3CDTF">2020-09-10T15:51:19Z</dcterms:modified>
</cp:coreProperties>
</file>